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12/11/2025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Physiology</a:t>
            </a:r>
            <a:endParaRPr lang="en-US" dirty="0"/>
          </a:p>
        </p:txBody>
      </p:sp>
      <p:sp>
        <p:nvSpPr>
          <p:cNvPr id="3" name="Subtitle 2"/>
          <p:cNvSpPr>
            <a:spLocks noGrp="1"/>
          </p:cNvSpPr>
          <p:nvPr>
            <p:ph type="subTitle" idx="1"/>
          </p:nvPr>
        </p:nvSpPr>
        <p:spPr/>
        <p:txBody>
          <a:bodyPr/>
          <a:lstStyle/>
          <a:p>
            <a:r>
              <a:rPr lang="en-US" dirty="0" smtClean="0"/>
              <a:t>DPT</a:t>
            </a:r>
          </a:p>
          <a:p>
            <a:r>
              <a:rPr lang="en-US" dirty="0" smtClean="0"/>
              <a:t>Awais Hamza</a:t>
            </a:r>
            <a:endParaRPr lang="en-US" dirty="0"/>
          </a:p>
        </p:txBody>
      </p:sp>
    </p:spTree>
    <p:extLst>
      <p:ext uri="{BB962C8B-B14F-4D97-AF65-F5344CB8AC3E}">
        <p14:creationId xmlns:p14="http://schemas.microsoft.com/office/powerpoint/2010/main" val="1729776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Measurement of Pulse</a:t>
            </a:r>
          </a:p>
        </p:txBody>
      </p:sp>
      <p:sp>
        <p:nvSpPr>
          <p:cNvPr id="4" name="Rectangle 1"/>
          <p:cNvSpPr>
            <a:spLocks noGrp="1" noChangeArrowheads="1"/>
          </p:cNvSpPr>
          <p:nvPr>
            <p:ph idx="1"/>
          </p:nvPr>
        </p:nvSpPr>
        <p:spPr bwMode="auto">
          <a:xfrm>
            <a:off x="1295402" y="1781078"/>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Methods: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Palpation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Sphygmomanometer (BP measurement)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Arterial line (in ICU)</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Parameters to note:</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Rate, rhythm, amplitude, contour, equality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9990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Pulse</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Physiological:</a:t>
            </a:r>
            <a:r>
              <a:rPr kumimoji="0" lang="en-US" altLang="en-US" sz="1800" b="0" i="0" u="none" strike="noStrike" cap="none" normalizeH="0" baseline="0" smtClean="0">
                <a:ln>
                  <a:noFill/>
                </a:ln>
                <a:solidFill>
                  <a:schemeClr val="tx1"/>
                </a:solidFill>
                <a:effectLst/>
                <a:latin typeface="Arial" panose="020B0604020202020204" pitchFamily="34" charset="0"/>
              </a:rPr>
              <a:t> Age, exercise, stress, posture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Pathological:</a:t>
            </a:r>
            <a:r>
              <a:rPr kumimoji="0" lang="en-US" altLang="en-US" sz="1800" b="0" i="0" u="none" strike="noStrike" cap="none" normalizeH="0" baseline="0" smtClean="0">
                <a:ln>
                  <a:noFill/>
                </a:ln>
                <a:solidFill>
                  <a:schemeClr val="tx1"/>
                </a:solidFill>
                <a:effectLst/>
                <a:latin typeface="Arial" panose="020B0604020202020204" pitchFamily="34" charset="0"/>
              </a:rPr>
              <a:t> Heart disease, valvular defects, hypovolemia, shock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Pharmacological:</a:t>
            </a:r>
            <a:r>
              <a:rPr kumimoji="0" lang="en-US" altLang="en-US" sz="1800" b="0" i="0" u="none" strike="noStrike" cap="none" normalizeH="0" baseline="0" smtClean="0">
                <a:ln>
                  <a:noFill/>
                </a:ln>
                <a:solidFill>
                  <a:schemeClr val="tx1"/>
                </a:solidFill>
                <a:effectLst/>
                <a:latin typeface="Arial" panose="020B0604020202020204" pitchFamily="34" charset="0"/>
              </a:rPr>
              <a:t> Drugs (e.g., beta-blockers ↓HR, vasodilators ↓pulse pressure)</a:t>
            </a:r>
          </a:p>
        </p:txBody>
      </p:sp>
    </p:spTree>
    <p:extLst>
      <p:ext uri="{BB962C8B-B14F-4D97-AF65-F5344CB8AC3E}">
        <p14:creationId xmlns:p14="http://schemas.microsoft.com/office/powerpoint/2010/main" val="2345212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Arterial Pulse and Hemodynamics</a:t>
            </a:r>
          </a:p>
        </p:txBody>
      </p:sp>
      <p:sp>
        <p:nvSpPr>
          <p:cNvPr id="3" name="Content Placeholder 2"/>
          <p:cNvSpPr>
            <a:spLocks noGrp="1"/>
          </p:cNvSpPr>
          <p:nvPr>
            <p:ph idx="1"/>
          </p:nvPr>
        </p:nvSpPr>
        <p:spPr/>
        <p:txBody>
          <a:bodyPr/>
          <a:lstStyle/>
          <a:p>
            <a:r>
              <a:rPr lang="en-US" b="1" dirty="0"/>
              <a:t>Relationship:</a:t>
            </a:r>
            <a:endParaRPr lang="en-US" dirty="0"/>
          </a:p>
          <a:p>
            <a:r>
              <a:rPr lang="en-US" dirty="0"/>
              <a:t>Cardiac output = HR × SV</a:t>
            </a:r>
          </a:p>
          <a:p>
            <a:r>
              <a:rPr lang="en-US" dirty="0"/>
              <a:t>Arterial pulse amplitude correlates with SV</a:t>
            </a:r>
          </a:p>
          <a:p>
            <a:r>
              <a:rPr lang="en-US" dirty="0"/>
              <a:t>Pulse contour reflects ventricular ejection and peripheral resistance</a:t>
            </a:r>
          </a:p>
          <a:p>
            <a:endParaRPr lang="en-US" dirty="0"/>
          </a:p>
        </p:txBody>
      </p:sp>
    </p:spTree>
    <p:extLst>
      <p:ext uri="{BB962C8B-B14F-4D97-AF65-F5344CB8AC3E}">
        <p14:creationId xmlns:p14="http://schemas.microsoft.com/office/powerpoint/2010/main" val="3307726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Blood pressure and its regulation</a:t>
            </a:r>
          </a:p>
        </p:txBody>
      </p:sp>
      <p:sp>
        <p:nvSpPr>
          <p:cNvPr id="3" name="Content Placeholder 2"/>
          <p:cNvSpPr>
            <a:spLocks noGrp="1"/>
          </p:cNvSpPr>
          <p:nvPr>
            <p:ph idx="1"/>
          </p:nvPr>
        </p:nvSpPr>
        <p:spPr/>
        <p:txBody>
          <a:bodyPr/>
          <a:lstStyle/>
          <a:p>
            <a:r>
              <a:rPr lang="en-US" b="1" dirty="0"/>
              <a:t>Blood Pressure (BP):</a:t>
            </a:r>
            <a:r>
              <a:rPr lang="en-US" dirty="0"/>
              <a:t> The force exerted by circulating blood on the walls of arteries.</a:t>
            </a:r>
          </a:p>
          <a:p>
            <a:r>
              <a:rPr lang="en-US" b="1" dirty="0"/>
              <a:t>Measurement:</a:t>
            </a:r>
            <a:r>
              <a:rPr lang="en-US" dirty="0"/>
              <a:t> Usually in </a:t>
            </a:r>
            <a:r>
              <a:rPr lang="en-US" b="1" dirty="0"/>
              <a:t>mmHg</a:t>
            </a:r>
            <a:r>
              <a:rPr lang="en-US" dirty="0"/>
              <a:t>, expressed as </a:t>
            </a:r>
            <a:r>
              <a:rPr lang="en-US" b="1" dirty="0"/>
              <a:t>systolic/diastolic</a:t>
            </a:r>
            <a:r>
              <a:rPr lang="en-US" dirty="0"/>
              <a:t> (e.g., 120/80 mmHg).</a:t>
            </a:r>
          </a:p>
          <a:p>
            <a:r>
              <a:rPr lang="en-US" b="1" dirty="0"/>
              <a:t>Importance:</a:t>
            </a:r>
            <a:r>
              <a:rPr lang="en-US" dirty="0"/>
              <a:t> Ensures adequate perfusion of tissues and organs.</a:t>
            </a:r>
          </a:p>
          <a:p>
            <a:endParaRPr lang="en-US" dirty="0"/>
          </a:p>
        </p:txBody>
      </p:sp>
    </p:spTree>
    <p:extLst>
      <p:ext uri="{BB962C8B-B14F-4D97-AF65-F5344CB8AC3E}">
        <p14:creationId xmlns:p14="http://schemas.microsoft.com/office/powerpoint/2010/main" val="1804691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Values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7711345"/>
              </p:ext>
            </p:extLst>
          </p:nvPr>
        </p:nvGraphicFramePr>
        <p:xfrm>
          <a:off x="1295400" y="3302000"/>
          <a:ext cx="9601200" cy="2286000"/>
        </p:xfrm>
        <a:graphic>
          <a:graphicData uri="http://schemas.openxmlformats.org/drawingml/2006/table">
            <a:tbl>
              <a:tblPr/>
              <a:tblGrid>
                <a:gridCol w="4800600">
                  <a:extLst>
                    <a:ext uri="{9D8B030D-6E8A-4147-A177-3AD203B41FA5}">
                      <a16:colId xmlns:a16="http://schemas.microsoft.com/office/drawing/2014/main" val="429122739"/>
                    </a:ext>
                  </a:extLst>
                </a:gridCol>
                <a:gridCol w="4800600">
                  <a:extLst>
                    <a:ext uri="{9D8B030D-6E8A-4147-A177-3AD203B41FA5}">
                      <a16:colId xmlns:a16="http://schemas.microsoft.com/office/drawing/2014/main" val="3311707287"/>
                    </a:ext>
                  </a:extLst>
                </a:gridCol>
              </a:tblGrid>
              <a:tr h="0">
                <a:tc>
                  <a:txBody>
                    <a:bodyPr/>
                    <a:lstStyle/>
                    <a:p>
                      <a:r>
                        <a:rPr lang="en-US" sz="2400" dirty="0"/>
                        <a:t>Parameter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t>Normal 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4668160"/>
                  </a:ext>
                </a:extLst>
              </a:tr>
              <a:tr h="0">
                <a:tc>
                  <a:txBody>
                    <a:bodyPr/>
                    <a:lstStyle/>
                    <a:p>
                      <a:r>
                        <a:rPr lang="en-US" sz="2400" dirty="0"/>
                        <a:t>Systolic BP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t>100–140 mmHg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4683271"/>
                  </a:ext>
                </a:extLst>
              </a:tr>
              <a:tr h="0">
                <a:tc>
                  <a:txBody>
                    <a:bodyPr/>
                    <a:lstStyle/>
                    <a:p>
                      <a:r>
                        <a:rPr lang="en-US" sz="2400" dirty="0"/>
                        <a:t>Diastolic BP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t>60–90 mmHg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2379771"/>
                  </a:ext>
                </a:extLst>
              </a:tr>
              <a:tr h="0">
                <a:tc>
                  <a:txBody>
                    <a:bodyPr/>
                    <a:lstStyle/>
                    <a:p>
                      <a:r>
                        <a:rPr lang="en-US" sz="2400"/>
                        <a:t>Mean Arterial Pressure (MAP)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70–105 mmHg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8079035"/>
                  </a:ext>
                </a:extLst>
              </a:tr>
              <a:tr h="0">
                <a:tc>
                  <a:txBody>
                    <a:bodyPr/>
                    <a:lstStyle/>
                    <a:p>
                      <a:r>
                        <a:rPr lang="en-US" sz="2400"/>
                        <a:t>Pulse Pressure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30–40 mmHg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8746380"/>
                  </a:ext>
                </a:extLst>
              </a:tr>
            </a:tbl>
          </a:graphicData>
        </a:graphic>
      </p:graphicFrame>
    </p:spTree>
    <p:extLst>
      <p:ext uri="{BB962C8B-B14F-4D97-AF65-F5344CB8AC3E}">
        <p14:creationId xmlns:p14="http://schemas.microsoft.com/office/powerpoint/2010/main" val="3764713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Blood Pressure</a:t>
            </a:r>
          </a:p>
        </p:txBody>
      </p:sp>
      <p:sp>
        <p:nvSpPr>
          <p:cNvPr id="3" name="Content Placeholder 2"/>
          <p:cNvSpPr>
            <a:spLocks noGrp="1"/>
          </p:cNvSpPr>
          <p:nvPr>
            <p:ph idx="1"/>
          </p:nvPr>
        </p:nvSpPr>
        <p:spPr/>
        <p:txBody>
          <a:bodyPr>
            <a:normAutofit fontScale="92500" lnSpcReduction="20000"/>
          </a:bodyPr>
          <a:lstStyle/>
          <a:p>
            <a:r>
              <a:rPr lang="en-US" b="1" dirty="0"/>
              <a:t>BP = Cardiac Output × Total Peripheral Resistance (BP = CO × TPR)</a:t>
            </a:r>
            <a:endParaRPr lang="en-US" dirty="0"/>
          </a:p>
          <a:p>
            <a:r>
              <a:rPr lang="en-US" b="1" dirty="0"/>
              <a:t>1. Cardiac Output (CO = HR × SV)</a:t>
            </a:r>
            <a:endParaRPr lang="en-US" dirty="0"/>
          </a:p>
          <a:p>
            <a:r>
              <a:rPr lang="en-US" dirty="0"/>
              <a:t>Heart rate (HR)</a:t>
            </a:r>
          </a:p>
          <a:p>
            <a:r>
              <a:rPr lang="en-US" dirty="0"/>
              <a:t>Stroke volume (SV)</a:t>
            </a:r>
            <a:br>
              <a:rPr lang="en-US" dirty="0"/>
            </a:br>
            <a:r>
              <a:rPr lang="en-US" b="1" dirty="0"/>
              <a:t>2. Total Peripheral Resistance (TPR)</a:t>
            </a:r>
            <a:endParaRPr lang="en-US" dirty="0"/>
          </a:p>
          <a:p>
            <a:r>
              <a:rPr lang="en-US" dirty="0"/>
              <a:t>Arteriolar constriction/dilation</a:t>
            </a:r>
          </a:p>
          <a:p>
            <a:r>
              <a:rPr lang="en-US" dirty="0"/>
              <a:t>Blood viscosity</a:t>
            </a:r>
          </a:p>
          <a:p>
            <a:r>
              <a:rPr lang="en-US" dirty="0"/>
              <a:t>Vascular length and elasticity</a:t>
            </a:r>
          </a:p>
          <a:p>
            <a:pPr marL="0" indent="0">
              <a:buNone/>
            </a:pPr>
            <a:endParaRPr lang="en-US" dirty="0"/>
          </a:p>
        </p:txBody>
      </p:sp>
    </p:spTree>
    <p:extLst>
      <p:ext uri="{BB962C8B-B14F-4D97-AF65-F5344CB8AC3E}">
        <p14:creationId xmlns:p14="http://schemas.microsoft.com/office/powerpoint/2010/main" val="3051343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Arterial Pressure Curve</a:t>
            </a:r>
          </a:p>
        </p:txBody>
      </p:sp>
      <p:sp>
        <p:nvSpPr>
          <p:cNvPr id="4" name="Rectangle 1"/>
          <p:cNvSpPr>
            <a:spLocks noGrp="1" noChangeArrowheads="1"/>
          </p:cNvSpPr>
          <p:nvPr>
            <p:ph idx="1"/>
          </p:nvPr>
        </p:nvSpPr>
        <p:spPr bwMode="auto">
          <a:xfrm>
            <a:off x="1295402" y="1568641"/>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Systolic pressure:</a:t>
            </a:r>
            <a:r>
              <a:rPr kumimoji="0" lang="en-US" altLang="en-US" sz="1800" b="0" i="0" u="none" strike="noStrike" cap="none" normalizeH="0" baseline="0" smtClean="0">
                <a:ln>
                  <a:noFill/>
                </a:ln>
                <a:solidFill>
                  <a:schemeClr val="tx1"/>
                </a:solidFill>
                <a:effectLst/>
                <a:latin typeface="Arial" panose="020B0604020202020204" pitchFamily="34" charset="0"/>
              </a:rPr>
              <a:t> Peak during ventricular contraction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Diastolic pressure:</a:t>
            </a:r>
            <a:r>
              <a:rPr kumimoji="0" lang="en-US" altLang="en-US" sz="1800" b="0" i="0" u="none" strike="noStrike" cap="none" normalizeH="0" baseline="0" smtClean="0">
                <a:ln>
                  <a:noFill/>
                </a:ln>
                <a:solidFill>
                  <a:schemeClr val="tx1"/>
                </a:solidFill>
                <a:effectLst/>
                <a:latin typeface="Arial" panose="020B0604020202020204" pitchFamily="34" charset="0"/>
              </a:rPr>
              <a:t> Minimum during relaxation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Pulse pressure:</a:t>
            </a:r>
            <a:r>
              <a:rPr kumimoji="0" lang="en-US" altLang="en-US" sz="1800" b="0" i="0" u="none" strike="noStrike" cap="none" normalizeH="0" baseline="0" smtClean="0">
                <a:ln>
                  <a:noFill/>
                </a:ln>
                <a:solidFill>
                  <a:schemeClr val="tx1"/>
                </a:solidFill>
                <a:effectLst/>
                <a:latin typeface="Arial" panose="020B0604020202020204" pitchFamily="34" charset="0"/>
              </a:rPr>
              <a:t> Difference between systolic &amp; diastolic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Mean arterial pressure (MAP):</a:t>
            </a:r>
            <a:r>
              <a:rPr kumimoji="0" lang="en-US" altLang="en-US" sz="1800" b="0" i="0" u="none" strike="noStrike" cap="none" normalizeH="0" baseline="0" smtClean="0">
                <a:ln>
                  <a:noFill/>
                </a:ln>
                <a:solidFill>
                  <a:schemeClr val="tx1"/>
                </a:solidFill>
                <a:effectLst/>
                <a:latin typeface="Arial" panose="020B0604020202020204" pitchFamily="34" charset="0"/>
              </a:rPr>
              <a:t> Weighted average pressure</a:t>
            </a:r>
          </a:p>
        </p:txBody>
      </p:sp>
    </p:spTree>
    <p:extLst>
      <p:ext uri="{BB962C8B-B14F-4D97-AF65-F5344CB8AC3E}">
        <p14:creationId xmlns:p14="http://schemas.microsoft.com/office/powerpoint/2010/main" val="3059747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Short-Term Regulation of BP (Seconds to Minutes)</a:t>
            </a:r>
          </a:p>
        </p:txBody>
      </p:sp>
      <p:sp>
        <p:nvSpPr>
          <p:cNvPr id="3" name="Content Placeholder 2"/>
          <p:cNvSpPr>
            <a:spLocks noGrp="1"/>
          </p:cNvSpPr>
          <p:nvPr>
            <p:ph idx="1"/>
          </p:nvPr>
        </p:nvSpPr>
        <p:spPr/>
        <p:txBody>
          <a:bodyPr>
            <a:normAutofit fontScale="92500" lnSpcReduction="20000"/>
          </a:bodyPr>
          <a:lstStyle/>
          <a:p>
            <a:r>
              <a:rPr lang="en-US" b="1" dirty="0"/>
              <a:t>Neural Mechanisms</a:t>
            </a:r>
          </a:p>
          <a:p>
            <a:r>
              <a:rPr lang="en-US" b="1" dirty="0"/>
              <a:t>Baroreceptor Reflex:</a:t>
            </a:r>
            <a:endParaRPr lang="en-US" dirty="0"/>
          </a:p>
          <a:p>
            <a:pPr lvl="1"/>
            <a:r>
              <a:rPr lang="en-US" dirty="0"/>
              <a:t>Located in carotid sinus &amp; aortic arch</a:t>
            </a:r>
          </a:p>
          <a:p>
            <a:pPr lvl="1"/>
            <a:r>
              <a:rPr lang="en-US" dirty="0"/>
              <a:t>Sense stretch → detect ↑BP or ↓BP</a:t>
            </a:r>
          </a:p>
          <a:p>
            <a:pPr lvl="1"/>
            <a:r>
              <a:rPr lang="en-US" dirty="0"/>
              <a:t>Signal to </a:t>
            </a:r>
            <a:r>
              <a:rPr lang="en-US" b="1" dirty="0"/>
              <a:t>medulla (NTS → CV center)</a:t>
            </a:r>
            <a:r>
              <a:rPr lang="en-US" dirty="0"/>
              <a:t> → adjust HR, contractility, TPR</a:t>
            </a:r>
          </a:p>
          <a:p>
            <a:r>
              <a:rPr lang="en-US" b="1" dirty="0"/>
              <a:t>Responses:</a:t>
            </a:r>
            <a:endParaRPr lang="en-US" dirty="0"/>
          </a:p>
          <a:p>
            <a:r>
              <a:rPr lang="en-US" dirty="0"/>
              <a:t>↑BP → ↓HR, ↓CO, vasodilation</a:t>
            </a:r>
          </a:p>
          <a:p>
            <a:r>
              <a:rPr lang="en-US" dirty="0"/>
              <a:t>↓BP → ↑HR, ↑CO, vasoconstriction</a:t>
            </a:r>
          </a:p>
          <a:p>
            <a:endParaRPr lang="en-US" dirty="0"/>
          </a:p>
        </p:txBody>
      </p:sp>
    </p:spTree>
    <p:extLst>
      <p:ext uri="{BB962C8B-B14F-4D97-AF65-F5344CB8AC3E}">
        <p14:creationId xmlns:p14="http://schemas.microsoft.com/office/powerpoint/2010/main" val="43783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Chemoreceptor Contribution</a:t>
            </a:r>
          </a:p>
        </p:txBody>
      </p:sp>
      <p:sp>
        <p:nvSpPr>
          <p:cNvPr id="4" name="Rectangle 1"/>
          <p:cNvSpPr>
            <a:spLocks noGrp="1" noChangeArrowheads="1"/>
          </p:cNvSpPr>
          <p:nvPr>
            <p:ph idx="1"/>
          </p:nvPr>
        </p:nvSpPr>
        <p:spPr bwMode="auto">
          <a:xfrm>
            <a:off x="1184565" y="1346968"/>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Peripheral chemoreceptors:</a:t>
            </a:r>
            <a:r>
              <a:rPr kumimoji="0" lang="en-US" altLang="en-US" sz="1800" b="0" i="0" u="none" strike="noStrike" cap="none" normalizeH="0" baseline="0" smtClean="0">
                <a:ln>
                  <a:noFill/>
                </a:ln>
                <a:solidFill>
                  <a:schemeClr val="tx1"/>
                </a:solidFill>
                <a:effectLst/>
                <a:latin typeface="Arial" panose="020B0604020202020204" pitchFamily="34" charset="0"/>
              </a:rPr>
              <a:t> Carotid &amp; aortic bodies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Respond to ↓O₂, ↑CO₂, ↓pH → ↑BP (sympathetic activation)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Central chemoreceptors:</a:t>
            </a:r>
            <a:r>
              <a:rPr kumimoji="0" lang="en-US" altLang="en-US" sz="1800" b="0" i="0" u="none" strike="noStrike" cap="none" normalizeH="0" baseline="0" smtClean="0">
                <a:ln>
                  <a:noFill/>
                </a:ln>
                <a:solidFill>
                  <a:schemeClr val="tx1"/>
                </a:solidFill>
                <a:effectLst/>
                <a:latin typeface="Arial" panose="020B0604020202020204" pitchFamily="34" charset="0"/>
              </a:rPr>
              <a:t> Medulla → influence sympathetic tone</a:t>
            </a:r>
          </a:p>
        </p:txBody>
      </p:sp>
    </p:spTree>
    <p:extLst>
      <p:ext uri="{BB962C8B-B14F-4D97-AF65-F5344CB8AC3E}">
        <p14:creationId xmlns:p14="http://schemas.microsoft.com/office/powerpoint/2010/main" val="3282858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Long-Term Regulation of BP (Hours to Days)</a:t>
            </a:r>
          </a:p>
        </p:txBody>
      </p:sp>
      <p:sp>
        <p:nvSpPr>
          <p:cNvPr id="3" name="Content Placeholder 2"/>
          <p:cNvSpPr>
            <a:spLocks noGrp="1"/>
          </p:cNvSpPr>
          <p:nvPr>
            <p:ph idx="1"/>
          </p:nvPr>
        </p:nvSpPr>
        <p:spPr/>
        <p:txBody>
          <a:bodyPr>
            <a:normAutofit fontScale="92500" lnSpcReduction="20000"/>
          </a:bodyPr>
          <a:lstStyle/>
          <a:p>
            <a:r>
              <a:rPr lang="en-US" b="1" dirty="0"/>
              <a:t>Renal-Hormonal Mechanisms</a:t>
            </a:r>
          </a:p>
          <a:p>
            <a:r>
              <a:rPr lang="en-US" b="1" dirty="0"/>
              <a:t>Renin-Angiotensin-Aldosterone System (RAAS):</a:t>
            </a:r>
            <a:endParaRPr lang="en-US" dirty="0"/>
          </a:p>
          <a:p>
            <a:pPr lvl="1"/>
            <a:r>
              <a:rPr lang="en-US" dirty="0"/>
              <a:t>Low BP → Kidney releases </a:t>
            </a:r>
            <a:r>
              <a:rPr lang="en-US" b="1" dirty="0"/>
              <a:t>renin</a:t>
            </a:r>
            <a:endParaRPr lang="en-US" dirty="0"/>
          </a:p>
          <a:p>
            <a:pPr lvl="1"/>
            <a:r>
              <a:rPr lang="en-US" dirty="0"/>
              <a:t>Renin converts angiotensinogen → </a:t>
            </a:r>
            <a:r>
              <a:rPr lang="en-US" b="1" dirty="0"/>
              <a:t>Angiotensin I</a:t>
            </a:r>
            <a:endParaRPr lang="en-US" dirty="0"/>
          </a:p>
          <a:p>
            <a:pPr lvl="1"/>
            <a:r>
              <a:rPr lang="en-US" dirty="0"/>
              <a:t>ACE → </a:t>
            </a:r>
            <a:r>
              <a:rPr lang="en-US" b="1" dirty="0"/>
              <a:t>Angiotensin II</a:t>
            </a:r>
            <a:r>
              <a:rPr lang="en-US" dirty="0"/>
              <a:t> → vasoconstriction + aldosterone release</a:t>
            </a:r>
          </a:p>
          <a:p>
            <a:pPr lvl="1"/>
            <a:r>
              <a:rPr lang="en-US" dirty="0"/>
              <a:t>Aldosterone → Na⁺ &amp; water retention → ↑BP</a:t>
            </a:r>
          </a:p>
          <a:p>
            <a:r>
              <a:rPr lang="en-US" b="1" dirty="0"/>
              <a:t>ADH (Vasopressin):</a:t>
            </a:r>
            <a:r>
              <a:rPr lang="en-US" dirty="0"/>
              <a:t> Water retention → ↑BP</a:t>
            </a:r>
          </a:p>
          <a:p>
            <a:r>
              <a:rPr lang="en-US" b="1" dirty="0"/>
              <a:t>Atrial Natriuretic Peptide (ANP):</a:t>
            </a:r>
            <a:r>
              <a:rPr lang="en-US" dirty="0"/>
              <a:t> Na⁺ excretion → ↓BP</a:t>
            </a:r>
          </a:p>
          <a:p>
            <a:endParaRPr lang="en-US" dirty="0"/>
          </a:p>
        </p:txBody>
      </p:sp>
    </p:spTree>
    <p:extLst>
      <p:ext uri="{BB962C8B-B14F-4D97-AF65-F5344CB8AC3E}">
        <p14:creationId xmlns:p14="http://schemas.microsoft.com/office/powerpoint/2010/main" val="2785457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Arterial Pulse</a:t>
            </a:r>
          </a:p>
        </p:txBody>
      </p:sp>
      <p:sp>
        <p:nvSpPr>
          <p:cNvPr id="4" name="Rectangle 1"/>
          <p:cNvSpPr>
            <a:spLocks noGrp="1" noChangeArrowheads="1"/>
          </p:cNvSpPr>
          <p:nvPr>
            <p:ph idx="1"/>
          </p:nvPr>
        </p:nvSpPr>
        <p:spPr bwMode="auto">
          <a:xfrm>
            <a:off x="1295402" y="1522459"/>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The rhythmic expansion and contraction of arteries due to </a:t>
            </a:r>
            <a:r>
              <a:rPr kumimoji="0" lang="en-US" altLang="en-US" sz="1800" b="1" i="0" u="none" strike="noStrike" cap="none" normalizeH="0" baseline="0" smtClean="0">
                <a:ln>
                  <a:noFill/>
                </a:ln>
                <a:solidFill>
                  <a:schemeClr val="tx1"/>
                </a:solidFill>
                <a:effectLst/>
                <a:latin typeface="Arial" panose="020B0604020202020204" pitchFamily="34" charset="0"/>
              </a:rPr>
              <a:t>ventricular systole</a:t>
            </a:r>
            <a:r>
              <a:rPr kumimoji="0" lang="en-US" altLang="en-US" sz="1800" b="0" i="0" u="none" strike="noStrike" cap="none" normalizeH="0" baseline="0" smtClean="0">
                <a:ln>
                  <a:noFill/>
                </a:ln>
                <a:solidFill>
                  <a:schemeClr val="tx1"/>
                </a:solidFill>
                <a:effectLst/>
                <a:latin typeface="Arial" panose="020B0604020202020204" pitchFamily="34" charset="0"/>
              </a:rPr>
              <a:t> and </a:t>
            </a:r>
            <a:r>
              <a:rPr kumimoji="0" lang="en-US" altLang="en-US" sz="1800" b="1" i="0" u="none" strike="noStrike" cap="none" normalizeH="0" baseline="0" smtClean="0">
                <a:ln>
                  <a:noFill/>
                </a:ln>
                <a:solidFill>
                  <a:schemeClr val="tx1"/>
                </a:solidFill>
                <a:effectLst/>
                <a:latin typeface="Arial" panose="020B0604020202020204" pitchFamily="34" charset="0"/>
              </a:rPr>
              <a:t>diastole</a:t>
            </a:r>
            <a:r>
              <a:rPr kumimoji="0" lang="en-US" altLang="en-US"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Origin:</a:t>
            </a:r>
            <a:r>
              <a:rPr kumimoji="0" lang="en-US" altLang="en-US" sz="1800" b="0" i="0" u="none" strike="noStrike" cap="none" normalizeH="0" baseline="0" smtClean="0">
                <a:ln>
                  <a:noFill/>
                </a:ln>
                <a:solidFill>
                  <a:schemeClr val="tx1"/>
                </a:solidFill>
                <a:effectLst/>
                <a:latin typeface="Arial" panose="020B0604020202020204" pitchFamily="34" charset="0"/>
              </a:rPr>
              <a:t> Directly generated by </a:t>
            </a:r>
            <a:r>
              <a:rPr kumimoji="0" lang="en-US" altLang="en-US" sz="1800" b="1" i="0" u="none" strike="noStrike" cap="none" normalizeH="0" baseline="0" smtClean="0">
                <a:ln>
                  <a:noFill/>
                </a:ln>
                <a:solidFill>
                  <a:schemeClr val="tx1"/>
                </a:solidFill>
                <a:effectLst/>
                <a:latin typeface="Arial" panose="020B0604020202020204" pitchFamily="34" charset="0"/>
              </a:rPr>
              <a:t>left ventricular ejection of blood</a:t>
            </a:r>
            <a:r>
              <a:rPr kumimoji="0" lang="en-US" altLang="en-US" sz="1800" b="0" i="0" u="none" strike="noStrike" cap="none" normalizeH="0" baseline="0" smtClean="0">
                <a:ln>
                  <a:noFill/>
                </a:ln>
                <a:solidFill>
                  <a:schemeClr val="tx1"/>
                </a:solidFill>
                <a:effectLst/>
                <a:latin typeface="Arial" panose="020B0604020202020204" pitchFamily="34" charset="0"/>
              </a:rPr>
              <a:t> into the aorta.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Importance:</a:t>
            </a:r>
            <a:r>
              <a:rPr kumimoji="0" lang="en-US" altLang="en-US" sz="1800" b="0" i="0" u="none" strike="noStrike" cap="none" normalizeH="0" baseline="0" smtClean="0">
                <a:ln>
                  <a:noFill/>
                </a:ln>
                <a:solidFill>
                  <a:schemeClr val="tx1"/>
                </a:solidFill>
                <a:effectLst/>
                <a:latin typeface="Arial" panose="020B0604020202020204" pitchFamily="34" charset="0"/>
              </a:rPr>
              <a:t> Reflects </a:t>
            </a:r>
            <a:r>
              <a:rPr kumimoji="0" lang="en-US" altLang="en-US" sz="1800" b="1" i="0" u="none" strike="noStrike" cap="none" normalizeH="0" baseline="0" smtClean="0">
                <a:ln>
                  <a:noFill/>
                </a:ln>
                <a:solidFill>
                  <a:schemeClr val="tx1"/>
                </a:solidFill>
                <a:effectLst/>
                <a:latin typeface="Arial" panose="020B0604020202020204" pitchFamily="34" charset="0"/>
              </a:rPr>
              <a:t>heart rate, rhythm, and stroke volume</a:t>
            </a:r>
            <a:r>
              <a:rPr kumimoji="0" lang="en-US" altLang="en-US" sz="1800" b="0" i="0" u="none" strike="noStrike" cap="none" normalizeH="0" baseline="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285685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Autonomic Regulation</a:t>
            </a:r>
          </a:p>
        </p:txBody>
      </p:sp>
      <p:sp>
        <p:nvSpPr>
          <p:cNvPr id="3" name="Content Placeholder 2"/>
          <p:cNvSpPr>
            <a:spLocks noGrp="1"/>
          </p:cNvSpPr>
          <p:nvPr>
            <p:ph idx="1"/>
          </p:nvPr>
        </p:nvSpPr>
        <p:spPr/>
        <p:txBody>
          <a:bodyPr/>
          <a:lstStyle/>
          <a:p>
            <a:r>
              <a:rPr lang="en-US" b="1" dirty="0"/>
              <a:t>Sympathetic system:</a:t>
            </a:r>
            <a:endParaRPr lang="en-US" dirty="0"/>
          </a:p>
          <a:p>
            <a:pPr lvl="1"/>
            <a:r>
              <a:rPr lang="en-US" dirty="0"/>
              <a:t>↑HR, ↑SV, vasoconstriction → ↑BP</a:t>
            </a:r>
          </a:p>
          <a:p>
            <a:r>
              <a:rPr lang="en-US" b="1" dirty="0"/>
              <a:t>Parasympathetic system:</a:t>
            </a:r>
            <a:endParaRPr lang="en-US" dirty="0"/>
          </a:p>
          <a:p>
            <a:pPr lvl="1"/>
            <a:r>
              <a:rPr lang="en-US" dirty="0"/>
              <a:t>↓HR → ↓CO → ↓BP (minimal effect on TPR)</a:t>
            </a:r>
          </a:p>
          <a:p>
            <a:pPr marL="0" indent="0">
              <a:buNone/>
            </a:pPr>
            <a:endParaRPr lang="en-US" dirty="0"/>
          </a:p>
        </p:txBody>
      </p:sp>
    </p:spTree>
    <p:extLst>
      <p:ext uri="{BB962C8B-B14F-4D97-AF65-F5344CB8AC3E}">
        <p14:creationId xmlns:p14="http://schemas.microsoft.com/office/powerpoint/2010/main" val="3523455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 Intrinsic Regulation</a:t>
            </a:r>
          </a:p>
        </p:txBody>
      </p:sp>
      <p:sp>
        <p:nvSpPr>
          <p:cNvPr id="3" name="Content Placeholder 2"/>
          <p:cNvSpPr>
            <a:spLocks noGrp="1"/>
          </p:cNvSpPr>
          <p:nvPr>
            <p:ph idx="1"/>
          </p:nvPr>
        </p:nvSpPr>
        <p:spPr/>
        <p:txBody>
          <a:bodyPr/>
          <a:lstStyle/>
          <a:p>
            <a:r>
              <a:rPr lang="en-US" b="1" dirty="0"/>
              <a:t>Autoregulation:</a:t>
            </a:r>
            <a:r>
              <a:rPr lang="en-US" dirty="0"/>
              <a:t> Tissues regulate their own blood flow</a:t>
            </a:r>
          </a:p>
          <a:p>
            <a:r>
              <a:rPr lang="en-US" b="1" dirty="0"/>
              <a:t>Metabolic:</a:t>
            </a:r>
            <a:r>
              <a:rPr lang="en-US" dirty="0"/>
              <a:t> ↑CO₂, ↑H⁺, ↓O₂ → vasodilation</a:t>
            </a:r>
          </a:p>
          <a:p>
            <a:r>
              <a:rPr lang="en-US" b="1" dirty="0"/>
              <a:t>Myogenic:</a:t>
            </a:r>
            <a:r>
              <a:rPr lang="en-US" dirty="0"/>
              <a:t> Stretch of arterioles → contraction/relaxation</a:t>
            </a:r>
          </a:p>
          <a:p>
            <a:endParaRPr lang="en-US" dirty="0"/>
          </a:p>
        </p:txBody>
      </p:sp>
    </p:spTree>
    <p:extLst>
      <p:ext uri="{BB962C8B-B14F-4D97-AF65-F5344CB8AC3E}">
        <p14:creationId xmlns:p14="http://schemas.microsoft.com/office/powerpoint/2010/main" val="3506126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 Across the Circulatory System</a:t>
            </a:r>
          </a:p>
        </p:txBody>
      </p:sp>
      <p:sp>
        <p:nvSpPr>
          <p:cNvPr id="4" name="Rectangle 1"/>
          <p:cNvSpPr>
            <a:spLocks noGrp="1" noChangeArrowheads="1"/>
          </p:cNvSpPr>
          <p:nvPr>
            <p:ph idx="1"/>
          </p:nvPr>
        </p:nvSpPr>
        <p:spPr bwMode="auto">
          <a:xfrm>
            <a:off x="1166092" y="145780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Aorta:</a:t>
            </a:r>
            <a:r>
              <a:rPr kumimoji="0" lang="en-US" altLang="en-US" sz="1800" b="0" i="0" u="none" strike="noStrike" cap="none" normalizeH="0" baseline="0" smtClean="0">
                <a:ln>
                  <a:noFill/>
                </a:ln>
                <a:solidFill>
                  <a:schemeClr val="tx1"/>
                </a:solidFill>
                <a:effectLst/>
                <a:latin typeface="Arial" panose="020B0604020202020204" pitchFamily="34" charset="0"/>
              </a:rPr>
              <a:t> High, pulsatile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Arterioles:</a:t>
            </a:r>
            <a:r>
              <a:rPr kumimoji="0" lang="en-US" altLang="en-US" sz="1800" b="0" i="0" u="none" strike="noStrike" cap="none" normalizeH="0" baseline="0" smtClean="0">
                <a:ln>
                  <a:noFill/>
                </a:ln>
                <a:solidFill>
                  <a:schemeClr val="tx1"/>
                </a:solidFill>
                <a:effectLst/>
                <a:latin typeface="Arial" panose="020B0604020202020204" pitchFamily="34" charset="0"/>
              </a:rPr>
              <a:t> Major site of resistance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Capillaries:</a:t>
            </a:r>
            <a:r>
              <a:rPr kumimoji="0" lang="en-US" altLang="en-US" sz="1800" b="0" i="0" u="none" strike="noStrike" cap="none" normalizeH="0" baseline="0" smtClean="0">
                <a:ln>
                  <a:noFill/>
                </a:ln>
                <a:solidFill>
                  <a:schemeClr val="tx1"/>
                </a:solidFill>
                <a:effectLst/>
                <a:latin typeface="Arial" panose="020B0604020202020204" pitchFamily="34" charset="0"/>
              </a:rPr>
              <a:t> Steady, low pressure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Veins:</a:t>
            </a:r>
            <a:r>
              <a:rPr kumimoji="0" lang="en-US" altLang="en-US" sz="1800" b="0" i="0" u="none" strike="noStrike" cap="none" normalizeH="0" baseline="0" smtClean="0">
                <a:ln>
                  <a:noFill/>
                </a:ln>
                <a:solidFill>
                  <a:schemeClr val="tx1"/>
                </a:solidFill>
                <a:effectLst/>
                <a:latin typeface="Arial" panose="020B0604020202020204" pitchFamily="34" charset="0"/>
              </a:rPr>
              <a:t> Low pressure, high compliance</a:t>
            </a:r>
          </a:p>
        </p:txBody>
      </p:sp>
    </p:spTree>
    <p:extLst>
      <p:ext uri="{BB962C8B-B14F-4D97-AF65-F5344CB8AC3E}">
        <p14:creationId xmlns:p14="http://schemas.microsoft.com/office/powerpoint/2010/main" val="346694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Cardiac output and its control</a:t>
            </a:r>
          </a:p>
        </p:txBody>
      </p:sp>
      <p:sp>
        <p:nvSpPr>
          <p:cNvPr id="3" name="Content Placeholder 2"/>
          <p:cNvSpPr>
            <a:spLocks noGrp="1"/>
          </p:cNvSpPr>
          <p:nvPr>
            <p:ph idx="1"/>
          </p:nvPr>
        </p:nvSpPr>
        <p:spPr/>
        <p:txBody>
          <a:bodyPr>
            <a:normAutofit lnSpcReduction="10000"/>
          </a:bodyPr>
          <a:lstStyle/>
          <a:p>
            <a:r>
              <a:rPr lang="en-US" b="1" dirty="0"/>
              <a:t>Cardiac Output (CO):</a:t>
            </a:r>
            <a:r>
              <a:rPr lang="en-US" dirty="0"/>
              <a:t> Volume of blood pumped by each ventricle per minute.</a:t>
            </a:r>
          </a:p>
          <a:p>
            <a:r>
              <a:rPr lang="en-US" b="1" dirty="0"/>
              <a:t>Formula:</a:t>
            </a:r>
            <a:endParaRPr lang="en-US" dirty="0"/>
          </a:p>
          <a:p>
            <a:r>
              <a:rPr lang="en-US" dirty="0" smtClean="0"/>
              <a:t>CO=HR×SV</a:t>
            </a:r>
          </a:p>
          <a:p>
            <a:r>
              <a:rPr lang="en-US" dirty="0" smtClean="0"/>
              <a:t> </a:t>
            </a:r>
            <a:r>
              <a:rPr lang="en-US" b="1" dirty="0" smtClean="0"/>
              <a:t>Normal </a:t>
            </a:r>
            <a:r>
              <a:rPr lang="en-US" b="1" dirty="0"/>
              <a:t>values:</a:t>
            </a:r>
            <a:endParaRPr lang="en-US" dirty="0"/>
          </a:p>
          <a:p>
            <a:pPr lvl="1"/>
            <a:r>
              <a:rPr lang="en-US" dirty="0"/>
              <a:t>Resting adult: 4–6 L/min</a:t>
            </a:r>
          </a:p>
          <a:p>
            <a:pPr lvl="1"/>
            <a:r>
              <a:rPr lang="en-US" dirty="0"/>
              <a:t>Exercise: up to 20–25 L/min</a:t>
            </a:r>
          </a:p>
          <a:p>
            <a:endParaRPr lang="en-US" dirty="0"/>
          </a:p>
        </p:txBody>
      </p:sp>
    </p:spTree>
    <p:extLst>
      <p:ext uri="{BB962C8B-B14F-4D97-AF65-F5344CB8AC3E}">
        <p14:creationId xmlns:p14="http://schemas.microsoft.com/office/powerpoint/2010/main" val="2498680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Determinants of Cardiac Output</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Heart Rate (HR):</a:t>
            </a:r>
            <a:r>
              <a:rPr kumimoji="0" lang="en-US" altLang="en-US" sz="1800" b="0" i="0" u="none" strike="noStrike" cap="none" normalizeH="0" baseline="0" smtClean="0">
                <a:ln>
                  <a:noFill/>
                </a:ln>
                <a:solidFill>
                  <a:schemeClr val="tx1"/>
                </a:solidFill>
                <a:effectLst/>
                <a:latin typeface="Arial" panose="020B0604020202020204" pitchFamily="34" charset="0"/>
              </a:rPr>
              <a:t> beats per minute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Stroke Volume (SV):</a:t>
            </a:r>
            <a:r>
              <a:rPr kumimoji="0" lang="en-US" altLang="en-US" sz="1800" b="0" i="0" u="none" strike="noStrike" cap="none" normalizeH="0" baseline="0" smtClean="0">
                <a:ln>
                  <a:noFill/>
                </a:ln>
                <a:solidFill>
                  <a:schemeClr val="tx1"/>
                </a:solidFill>
                <a:effectLst/>
                <a:latin typeface="Arial" panose="020B0604020202020204" pitchFamily="34" charset="0"/>
              </a:rPr>
              <a:t> volume ejected per beat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SV = EDV – ESV</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Influenced by:</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Preload (venous return)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Afterload (arterial pressure against which ventricle ejects)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Contractility (intrinsic myocardial strength)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2418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Volume Determinants</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Preload:</a:t>
            </a:r>
            <a:r>
              <a:rPr kumimoji="0" lang="en-US" altLang="en-US" sz="1800" b="0" i="0" u="none" strike="noStrike" cap="none" normalizeH="0" baseline="0" smtClean="0">
                <a:ln>
                  <a:noFill/>
                </a:ln>
                <a:solidFill>
                  <a:schemeClr val="tx1"/>
                </a:solidFill>
                <a:effectLst/>
                <a:latin typeface="Arial" panose="020B0604020202020204" pitchFamily="34" charset="0"/>
              </a:rPr>
              <a:t> End-diastolic volume/stretch → Frank-Starling law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Afterload:</a:t>
            </a:r>
            <a:r>
              <a:rPr kumimoji="0" lang="en-US" altLang="en-US" sz="1800" b="0" i="0" u="none" strike="noStrike" cap="none" normalizeH="0" baseline="0" smtClean="0">
                <a:ln>
                  <a:noFill/>
                </a:ln>
                <a:solidFill>
                  <a:schemeClr val="tx1"/>
                </a:solidFill>
                <a:effectLst/>
                <a:latin typeface="Arial" panose="020B0604020202020204" pitchFamily="34" charset="0"/>
              </a:rPr>
              <a:t> Resistance ventricle works against → ↑afterload ↓SV</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Contractility (Inotropy):</a:t>
            </a:r>
            <a:r>
              <a:rPr kumimoji="0" lang="en-US" altLang="en-US" sz="1800" b="0" i="0" u="none" strike="noStrike" cap="none" normalizeH="0" baseline="0" smtClean="0">
                <a:ln>
                  <a:noFill/>
                </a:ln>
                <a:solidFill>
                  <a:schemeClr val="tx1"/>
                </a:solidFill>
                <a:effectLst/>
                <a:latin typeface="Arial" panose="020B0604020202020204" pitchFamily="34" charset="0"/>
              </a:rPr>
              <a:t> Sympathetic stimulation, catecholamines ↑SV</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Heart Rate Effects:</a:t>
            </a:r>
            <a:r>
              <a:rPr kumimoji="0" lang="en-US" altLang="en-US" sz="1800" b="0" i="0" u="none" strike="noStrike" cap="none" normalizeH="0" baseline="0" smtClean="0">
                <a:ln>
                  <a:noFill/>
                </a:ln>
                <a:solidFill>
                  <a:schemeClr val="tx1"/>
                </a:solidFill>
                <a:effectLst/>
                <a:latin typeface="Arial" panose="020B0604020202020204" pitchFamily="34" charset="0"/>
              </a:rPr>
              <a:t> Very high HR → ↓filling time → ↓SV</a:t>
            </a:r>
          </a:p>
        </p:txBody>
      </p:sp>
    </p:spTree>
    <p:extLst>
      <p:ext uri="{BB962C8B-B14F-4D97-AF65-F5344CB8AC3E}">
        <p14:creationId xmlns:p14="http://schemas.microsoft.com/office/powerpoint/2010/main" val="3048486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Frank-Starling Mechanism</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Concept:</a:t>
            </a:r>
            <a:r>
              <a:rPr kumimoji="0" lang="en-US" altLang="en-US" sz="1800" b="0" i="0" u="none" strike="noStrike" cap="none" normalizeH="0" baseline="0" smtClean="0">
                <a:ln>
                  <a:noFill/>
                </a:ln>
                <a:solidFill>
                  <a:schemeClr val="tx1"/>
                </a:solidFill>
                <a:effectLst/>
                <a:latin typeface="Arial" panose="020B0604020202020204" pitchFamily="34" charset="0"/>
              </a:rPr>
              <a:t> Greater ventricular filling → stronger contraction → ↑SV</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Graph:</a:t>
            </a:r>
            <a:r>
              <a:rPr kumimoji="0" lang="en-US" altLang="en-US" sz="1800" b="0" i="0" u="none" strike="noStrike" cap="none" normalizeH="0" baseline="0" smtClean="0">
                <a:ln>
                  <a:noFill/>
                </a:ln>
                <a:solidFill>
                  <a:schemeClr val="tx1"/>
                </a:solidFill>
                <a:effectLst/>
                <a:latin typeface="Arial" panose="020B0604020202020204" pitchFamily="34" charset="0"/>
              </a:rPr>
              <a:t> Stroke volume vs End-diastolic volume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Clinical relevance:</a:t>
            </a:r>
            <a:r>
              <a:rPr kumimoji="0" lang="en-US" altLang="en-US" sz="1800" b="0" i="0" u="none" strike="noStrike" cap="none" normalizeH="0" baseline="0" smtClean="0">
                <a:ln>
                  <a:noFill/>
                </a:ln>
                <a:solidFill>
                  <a:schemeClr val="tx1"/>
                </a:solidFill>
                <a:effectLst/>
                <a:latin typeface="Arial" panose="020B0604020202020204" pitchFamily="34" charset="0"/>
              </a:rPr>
              <a:t> Ensures </a:t>
            </a:r>
            <a:r>
              <a:rPr kumimoji="0" lang="en-US" altLang="en-US" sz="1800" b="1" i="0" u="none" strike="noStrike" cap="none" normalizeH="0" baseline="0" smtClean="0">
                <a:ln>
                  <a:noFill/>
                </a:ln>
                <a:solidFill>
                  <a:schemeClr val="tx1"/>
                </a:solidFill>
                <a:effectLst/>
                <a:latin typeface="Arial" panose="020B0604020202020204" pitchFamily="34" charset="0"/>
              </a:rPr>
              <a:t>CO matches venous return</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Limitation:</a:t>
            </a:r>
            <a:r>
              <a:rPr kumimoji="0" lang="en-US" altLang="en-US" sz="1800" b="0" i="0" u="none" strike="noStrike" cap="none" normalizeH="0" baseline="0" smtClean="0">
                <a:ln>
                  <a:noFill/>
                </a:ln>
                <a:solidFill>
                  <a:schemeClr val="tx1"/>
                </a:solidFill>
                <a:effectLst/>
                <a:latin typeface="Arial" panose="020B0604020202020204" pitchFamily="34" charset="0"/>
              </a:rPr>
              <a:t> Extreme over-stretch → ↓contractility (heart failure)</a:t>
            </a:r>
          </a:p>
        </p:txBody>
      </p:sp>
    </p:spTree>
    <p:extLst>
      <p:ext uri="{BB962C8B-B14F-4D97-AF65-F5344CB8AC3E}">
        <p14:creationId xmlns:p14="http://schemas.microsoft.com/office/powerpoint/2010/main" val="3615541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Rate Control</a:t>
            </a:r>
          </a:p>
        </p:txBody>
      </p:sp>
      <p:sp>
        <p:nvSpPr>
          <p:cNvPr id="4" name="Rectangle 1"/>
          <p:cNvSpPr>
            <a:spLocks noGrp="1" noChangeArrowheads="1"/>
          </p:cNvSpPr>
          <p:nvPr>
            <p:ph idx="1"/>
          </p:nvPr>
        </p:nvSpPr>
        <p:spPr bwMode="auto">
          <a:xfrm>
            <a:off x="1295402" y="1827259"/>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Intrinsic regulation:</a:t>
            </a:r>
            <a:r>
              <a:rPr kumimoji="0" lang="en-US" altLang="en-US" sz="1800" b="0" i="0" u="none" strike="noStrike" cap="none" normalizeH="0" baseline="0" smtClean="0">
                <a:ln>
                  <a:noFill/>
                </a:ln>
                <a:solidFill>
                  <a:schemeClr val="tx1"/>
                </a:solidFill>
                <a:effectLst/>
                <a:latin typeface="Arial" panose="020B0604020202020204" pitchFamily="34" charset="0"/>
              </a:rPr>
              <a:t> SA node automaticity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Autonomic nervous system:</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Sympathetic → ↑HR (β1 receptors)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Parasympathetic (vagus) → ↓HR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Hormonal regulation:</a:t>
            </a:r>
            <a:r>
              <a:rPr kumimoji="0" lang="en-US" altLang="en-US" sz="1800" b="0" i="0" u="none" strike="noStrike" cap="none" normalizeH="0" baseline="0" smtClean="0">
                <a:ln>
                  <a:noFill/>
                </a:ln>
                <a:solidFill>
                  <a:schemeClr val="tx1"/>
                </a:solidFill>
                <a:effectLst/>
                <a:latin typeface="Arial" panose="020B0604020202020204" pitchFamily="34" charset="0"/>
              </a:rPr>
              <a:t> Epinephrine, thyroid hormones ↑HR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Influences:</a:t>
            </a:r>
            <a:r>
              <a:rPr kumimoji="0" lang="en-US" altLang="en-US" sz="1800" b="0" i="0" u="none" strike="noStrike" cap="none" normalizeH="0" baseline="0" smtClean="0">
                <a:ln>
                  <a:noFill/>
                </a:ln>
                <a:solidFill>
                  <a:schemeClr val="tx1"/>
                </a:solidFill>
                <a:effectLst/>
                <a:latin typeface="Arial" panose="020B0604020202020204" pitchFamily="34" charset="0"/>
              </a:rPr>
              <a:t> Exercise, stress, baroreceptor reflex</a:t>
            </a:r>
          </a:p>
        </p:txBody>
      </p:sp>
    </p:spTree>
    <p:extLst>
      <p:ext uri="{BB962C8B-B14F-4D97-AF65-F5344CB8AC3E}">
        <p14:creationId xmlns:p14="http://schemas.microsoft.com/office/powerpoint/2010/main" val="2313681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Return and Preload</a:t>
            </a:r>
          </a:p>
        </p:txBody>
      </p:sp>
      <p:sp>
        <p:nvSpPr>
          <p:cNvPr id="4" name="Rectangle 1"/>
          <p:cNvSpPr>
            <a:spLocks noGrp="1" noChangeArrowheads="1"/>
          </p:cNvSpPr>
          <p:nvPr>
            <p:ph idx="1"/>
          </p:nvPr>
        </p:nvSpPr>
        <p:spPr bwMode="auto">
          <a:xfrm>
            <a:off x="1251531" y="1901151"/>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Definition:</a:t>
            </a:r>
            <a:r>
              <a:rPr kumimoji="0" lang="en-US" altLang="en-US" sz="1800" b="0" i="0" u="none" strike="noStrike" cap="none" normalizeH="0" baseline="0" smtClean="0">
                <a:ln>
                  <a:noFill/>
                </a:ln>
                <a:solidFill>
                  <a:schemeClr val="tx1"/>
                </a:solidFill>
                <a:effectLst/>
                <a:latin typeface="Arial" panose="020B0604020202020204" pitchFamily="34" charset="0"/>
              </a:rPr>
              <a:t> Volume of blood returning to the heart per minute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Factors affecting venous return:</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Blood volume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Venous tone (sympathetic)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Skeletal muscle pump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Respiratory pump (inspiration lowers thoracic pressure)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6888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Afterload</a:t>
            </a:r>
            <a:endParaRPr lang="en-US" dirty="0"/>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Definition:</a:t>
            </a:r>
            <a:r>
              <a:rPr kumimoji="0" lang="en-US" altLang="en-US" sz="1800" b="0" i="0" u="none" strike="noStrike" cap="none" normalizeH="0" baseline="0" smtClean="0">
                <a:ln>
                  <a:noFill/>
                </a:ln>
                <a:solidFill>
                  <a:schemeClr val="tx1"/>
                </a:solidFill>
                <a:effectLst/>
                <a:latin typeface="Arial" panose="020B0604020202020204" pitchFamily="34" charset="0"/>
              </a:rPr>
              <a:t> Force ventricle must overcome to eject blood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Determinants: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Arterial blood pressure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Aortic compliance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Vascular resistance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↑Afterload → ↓SV, ↑end-systolic volume</a:t>
            </a:r>
          </a:p>
        </p:txBody>
      </p:sp>
    </p:spTree>
    <p:extLst>
      <p:ext uri="{BB962C8B-B14F-4D97-AF65-F5344CB8AC3E}">
        <p14:creationId xmlns:p14="http://schemas.microsoft.com/office/powerpoint/2010/main" val="1139404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of Arterial Pulse</a:t>
            </a:r>
          </a:p>
        </p:txBody>
      </p:sp>
      <p:sp>
        <p:nvSpPr>
          <p:cNvPr id="3" name="Content Placeholder 2"/>
          <p:cNvSpPr>
            <a:spLocks noGrp="1"/>
          </p:cNvSpPr>
          <p:nvPr>
            <p:ph idx="1"/>
          </p:nvPr>
        </p:nvSpPr>
        <p:spPr/>
        <p:txBody>
          <a:bodyPr/>
          <a:lstStyle/>
          <a:p>
            <a:r>
              <a:rPr lang="en-US" b="1" dirty="0"/>
              <a:t>Ventricular Systole:</a:t>
            </a:r>
            <a:r>
              <a:rPr lang="en-US" dirty="0"/>
              <a:t> Blood ejected → arterial wall expands → </a:t>
            </a:r>
            <a:r>
              <a:rPr lang="en-US" b="1" dirty="0"/>
              <a:t>systolic peak</a:t>
            </a:r>
            <a:r>
              <a:rPr lang="en-US" dirty="0"/>
              <a:t>.</a:t>
            </a:r>
          </a:p>
          <a:p>
            <a:r>
              <a:rPr lang="en-US" b="1" dirty="0"/>
              <a:t>Ventricular Diastole:</a:t>
            </a:r>
            <a:r>
              <a:rPr lang="en-US" dirty="0"/>
              <a:t> Arterial recoil → maintains </a:t>
            </a:r>
            <a:r>
              <a:rPr lang="en-US" b="1" dirty="0"/>
              <a:t>diastolic pressure</a:t>
            </a:r>
            <a:r>
              <a:rPr lang="en-US" dirty="0"/>
              <a:t>.</a:t>
            </a:r>
          </a:p>
          <a:p>
            <a:r>
              <a:rPr lang="en-US" b="1" dirty="0"/>
              <a:t>Pulse Wave:</a:t>
            </a:r>
            <a:r>
              <a:rPr lang="en-US" dirty="0"/>
              <a:t> Propagates along arterial tree at high speed (~4–10 m/s).</a:t>
            </a:r>
          </a:p>
          <a:p>
            <a:r>
              <a:rPr lang="en-US" b="1" dirty="0"/>
              <a:t>Visual:</a:t>
            </a:r>
            <a:r>
              <a:rPr lang="en-US" dirty="0"/>
              <a:t> Graph showing </a:t>
            </a:r>
            <a:r>
              <a:rPr lang="en-US" b="1" dirty="0"/>
              <a:t>systolic rise and diastolic fall</a:t>
            </a:r>
            <a:r>
              <a:rPr lang="en-US" dirty="0"/>
              <a:t> with pulse wave propagation.</a:t>
            </a:r>
          </a:p>
          <a:p>
            <a:endParaRPr lang="en-US" dirty="0"/>
          </a:p>
        </p:txBody>
      </p:sp>
    </p:spTree>
    <p:extLst>
      <p:ext uri="{BB962C8B-B14F-4D97-AF65-F5344CB8AC3E}">
        <p14:creationId xmlns:p14="http://schemas.microsoft.com/office/powerpoint/2010/main" val="2429600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Contractility (</a:t>
            </a:r>
            <a:r>
              <a:rPr lang="en-US" dirty="0" err="1"/>
              <a:t>Inotropy</a:t>
            </a:r>
            <a:r>
              <a:rPr lang="en-US" dirty="0"/>
              <a:t>)</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Definition:</a:t>
            </a:r>
            <a:r>
              <a:rPr kumimoji="0" lang="en-US" altLang="en-US" sz="1800" b="0" i="0" u="none" strike="noStrike" cap="none" normalizeH="0" baseline="0" smtClean="0">
                <a:ln>
                  <a:noFill/>
                </a:ln>
                <a:solidFill>
                  <a:schemeClr val="tx1"/>
                </a:solidFill>
                <a:effectLst/>
                <a:latin typeface="Arial" panose="020B0604020202020204" pitchFamily="34" charset="0"/>
              </a:rPr>
              <a:t> Intrinsic ability of myocardium to contract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Positive inotropic agents:</a:t>
            </a:r>
            <a:r>
              <a:rPr kumimoji="0" lang="en-US" altLang="en-US" sz="1800" b="0" i="0" u="none" strike="noStrike" cap="none" normalizeH="0" baseline="0" smtClean="0">
                <a:ln>
                  <a:noFill/>
                </a:ln>
                <a:solidFill>
                  <a:schemeClr val="tx1"/>
                </a:solidFill>
                <a:effectLst/>
                <a:latin typeface="Arial" panose="020B0604020202020204" pitchFamily="34" charset="0"/>
              </a:rPr>
              <a:t> Catecholamines, digitalis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Negative inotropic agents:</a:t>
            </a:r>
            <a:r>
              <a:rPr kumimoji="0" lang="en-US" altLang="en-US" sz="1800" b="0" i="0" u="none" strike="noStrike" cap="none" normalizeH="0" baseline="0" smtClean="0">
                <a:ln>
                  <a:noFill/>
                </a:ln>
                <a:solidFill>
                  <a:schemeClr val="tx1"/>
                </a:solidFill>
                <a:effectLst/>
                <a:latin typeface="Arial" panose="020B0604020202020204" pitchFamily="34" charset="0"/>
              </a:rPr>
              <a:t> β-blockers, myocardial ischemia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Mechanism:</a:t>
            </a:r>
            <a:r>
              <a:rPr kumimoji="0" lang="en-US" altLang="en-US" sz="1800" b="0" i="0" u="none" strike="noStrike" cap="none" normalizeH="0" baseline="0" smtClean="0">
                <a:ln>
                  <a:noFill/>
                </a:ln>
                <a:solidFill>
                  <a:schemeClr val="tx1"/>
                </a:solidFill>
                <a:effectLst/>
                <a:latin typeface="Arial" panose="020B0604020202020204" pitchFamily="34" charset="0"/>
              </a:rPr>
              <a:t> ↑Ca²⁺ availability → ↑cross-bridge formation → ↑SV</a:t>
            </a:r>
          </a:p>
        </p:txBody>
      </p:sp>
    </p:spTree>
    <p:extLst>
      <p:ext uri="{BB962C8B-B14F-4D97-AF65-F5344CB8AC3E}">
        <p14:creationId xmlns:p14="http://schemas.microsoft.com/office/powerpoint/2010/main" val="168271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Neural and Hormonal Control of CO</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Sympathetic nervous system:</a:t>
            </a:r>
            <a:r>
              <a:rPr kumimoji="0" lang="en-US" altLang="en-US" sz="1800" b="0" i="0" u="none" strike="noStrike" cap="none" normalizeH="0" baseline="0" smtClean="0">
                <a:ln>
                  <a:noFill/>
                </a:ln>
                <a:solidFill>
                  <a:schemeClr val="tx1"/>
                </a:solidFill>
                <a:effectLst/>
                <a:latin typeface="Arial" panose="020B0604020202020204" pitchFamily="34" charset="0"/>
              </a:rPr>
              <a:t> ↑HR, ↑contractility, ↑venous return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Parasympathetic nervous system:</a:t>
            </a:r>
            <a:r>
              <a:rPr kumimoji="0" lang="en-US" altLang="en-US" sz="1800" b="0" i="0" u="none" strike="noStrike" cap="none" normalizeH="0" baseline="0" smtClean="0">
                <a:ln>
                  <a:noFill/>
                </a:ln>
                <a:solidFill>
                  <a:schemeClr val="tx1"/>
                </a:solidFill>
                <a:effectLst/>
                <a:latin typeface="Arial" panose="020B0604020202020204" pitchFamily="34" charset="0"/>
              </a:rPr>
              <a:t> ↓HR (minimal effect on SV)</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Hormones: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Epinephrine/norepinephrine → ↑HR &amp; contractility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Thyroid hormones → ↑HR &amp; metabolism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ADH &amp; RAAS → ↑blood volume → ↑preload → ↑CO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0262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 and Blood Pressure</a:t>
            </a:r>
          </a:p>
        </p:txBody>
      </p:sp>
      <p:sp>
        <p:nvSpPr>
          <p:cNvPr id="3" name="Content Placeholder 2"/>
          <p:cNvSpPr>
            <a:spLocks noGrp="1"/>
          </p:cNvSpPr>
          <p:nvPr>
            <p:ph idx="1"/>
          </p:nvPr>
        </p:nvSpPr>
        <p:spPr/>
        <p:txBody>
          <a:bodyPr/>
          <a:lstStyle/>
          <a:p>
            <a:r>
              <a:rPr lang="en-US" b="1" dirty="0"/>
              <a:t>Relationship:</a:t>
            </a:r>
            <a:endParaRPr lang="en-US" dirty="0"/>
          </a:p>
          <a:p>
            <a:r>
              <a:rPr lang="en-US" dirty="0" smtClean="0"/>
              <a:t>BP=CO×TPR </a:t>
            </a:r>
          </a:p>
          <a:p>
            <a:r>
              <a:rPr lang="en-US" dirty="0" smtClean="0"/>
              <a:t>↑</a:t>
            </a:r>
            <a:r>
              <a:rPr lang="en-US" dirty="0"/>
              <a:t>CO → ↑BP (if TPR constant)</a:t>
            </a:r>
          </a:p>
          <a:p>
            <a:r>
              <a:rPr lang="en-US" dirty="0"/>
              <a:t>↓CO → ↓BP → compensatory mechanisms activate</a:t>
            </a:r>
          </a:p>
          <a:p>
            <a:endParaRPr lang="en-US" dirty="0"/>
          </a:p>
        </p:txBody>
      </p:sp>
    </p:spTree>
    <p:extLst>
      <p:ext uri="{BB962C8B-B14F-4D97-AF65-F5344CB8AC3E}">
        <p14:creationId xmlns:p14="http://schemas.microsoft.com/office/powerpoint/2010/main" val="1869421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Output Distribution</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At rest:</a:t>
            </a:r>
            <a:r>
              <a:rPr kumimoji="0" lang="en-US" altLang="en-US" sz="1800" b="0" i="0" u="none" strike="noStrike" cap="none" normalizeH="0" baseline="0" smtClean="0">
                <a:ln>
                  <a:noFill/>
                </a:ln>
                <a:solidFill>
                  <a:schemeClr val="tx1"/>
                </a:solidFill>
                <a:effectLst/>
                <a:latin typeface="Arial" panose="020B0604020202020204" pitchFamily="34" charset="0"/>
              </a:rPr>
              <a:t> Highest blood flow to kidneys, liver, GI, and skeletal muscles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During exercise:</a:t>
            </a:r>
            <a:r>
              <a:rPr kumimoji="0" lang="en-US" altLang="en-US" sz="1800" b="0" i="0" u="none" strike="noStrike" cap="none" normalizeH="0" baseline="0" smtClean="0">
                <a:ln>
                  <a:noFill/>
                </a:ln>
                <a:solidFill>
                  <a:schemeClr val="tx1"/>
                </a:solidFill>
                <a:effectLst/>
                <a:latin typeface="Arial" panose="020B0604020202020204" pitchFamily="34" charset="0"/>
              </a:rPr>
              <a:t> ↑skeletal muscle and heart, ↓visceral perfusion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Mechanism:</a:t>
            </a:r>
            <a:r>
              <a:rPr kumimoji="0" lang="en-US" altLang="en-US" sz="1800" b="0" i="0" u="none" strike="noStrike" cap="none" normalizeH="0" baseline="0" smtClean="0">
                <a:ln>
                  <a:noFill/>
                </a:ln>
                <a:solidFill>
                  <a:schemeClr val="tx1"/>
                </a:solidFill>
                <a:effectLst/>
                <a:latin typeface="Arial" panose="020B0604020202020204" pitchFamily="34" charset="0"/>
              </a:rPr>
              <a:t> Local autoregulation, sympathetic redistribution</a:t>
            </a:r>
          </a:p>
        </p:txBody>
      </p:sp>
    </p:spTree>
    <p:extLst>
      <p:ext uri="{BB962C8B-B14F-4D97-AF65-F5344CB8AC3E}">
        <p14:creationId xmlns:p14="http://schemas.microsoft.com/office/powerpoint/2010/main" val="1927671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Volume</a:t>
            </a:r>
            <a:endParaRPr lang="en-US" dirty="0"/>
          </a:p>
        </p:txBody>
      </p:sp>
      <p:sp>
        <p:nvSpPr>
          <p:cNvPr id="3" name="Content Placeholder 2"/>
          <p:cNvSpPr>
            <a:spLocks noGrp="1"/>
          </p:cNvSpPr>
          <p:nvPr>
            <p:ph idx="1"/>
          </p:nvPr>
        </p:nvSpPr>
        <p:spPr/>
        <p:txBody>
          <a:bodyPr/>
          <a:lstStyle/>
          <a:p>
            <a:r>
              <a:rPr lang="en-US" dirty="0"/>
              <a:t>Stroke volume is the amount of blood pumped out by each ventricle during each beat. Normal value: 70 mL (60 to 80 mL) when the heart rate is normal (72/minute). </a:t>
            </a:r>
          </a:p>
        </p:txBody>
      </p:sp>
    </p:spTree>
    <p:extLst>
      <p:ext uri="{BB962C8B-B14F-4D97-AF65-F5344CB8AC3E}">
        <p14:creationId xmlns:p14="http://schemas.microsoft.com/office/powerpoint/2010/main" val="117284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MINUTE VOLUME</a:t>
            </a:r>
          </a:p>
        </p:txBody>
      </p:sp>
      <p:sp>
        <p:nvSpPr>
          <p:cNvPr id="3" name="Content Placeholder 2"/>
          <p:cNvSpPr>
            <a:spLocks noGrp="1"/>
          </p:cNvSpPr>
          <p:nvPr>
            <p:ph idx="1"/>
          </p:nvPr>
        </p:nvSpPr>
        <p:spPr/>
        <p:txBody>
          <a:bodyPr/>
          <a:lstStyle/>
          <a:p>
            <a:r>
              <a:rPr lang="en-US" dirty="0"/>
              <a:t>Minute volume is the amount of blood pumped out by each ventricle in one minute. It is the product of stroke volume and heart rate: Minute volume = Stroke volume × Heart rate </a:t>
            </a:r>
            <a:endParaRPr lang="en-US" dirty="0" smtClean="0"/>
          </a:p>
          <a:p>
            <a:r>
              <a:rPr lang="en-US" dirty="0" smtClean="0"/>
              <a:t>Normal </a:t>
            </a:r>
            <a:r>
              <a:rPr lang="en-US" dirty="0"/>
              <a:t>value: 5 L/ventricle/minute.</a:t>
            </a:r>
          </a:p>
        </p:txBody>
      </p:sp>
    </p:spTree>
    <p:extLst>
      <p:ext uri="{BB962C8B-B14F-4D97-AF65-F5344CB8AC3E}">
        <p14:creationId xmlns:p14="http://schemas.microsoft.com/office/powerpoint/2010/main" val="2802246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INDEX </a:t>
            </a:r>
          </a:p>
        </p:txBody>
      </p:sp>
      <p:sp>
        <p:nvSpPr>
          <p:cNvPr id="3" name="Content Placeholder 2"/>
          <p:cNvSpPr>
            <a:spLocks noGrp="1"/>
          </p:cNvSpPr>
          <p:nvPr>
            <p:ph idx="1"/>
          </p:nvPr>
        </p:nvSpPr>
        <p:spPr/>
        <p:txBody>
          <a:bodyPr/>
          <a:lstStyle/>
          <a:p>
            <a:r>
              <a:rPr lang="en-US" dirty="0"/>
              <a:t>Cardiac index is the minute volume expressed in relation to square meter of body surface area. </a:t>
            </a:r>
            <a:endParaRPr lang="en-US" dirty="0" smtClean="0"/>
          </a:p>
          <a:p>
            <a:r>
              <a:rPr lang="en-US" dirty="0" smtClean="0"/>
              <a:t>It </a:t>
            </a:r>
            <a:r>
              <a:rPr lang="en-US" dirty="0"/>
              <a:t>is defined as the amount of blood pumped out per ventricle/minute/ square meter of the body surface area. </a:t>
            </a:r>
            <a:endParaRPr lang="en-US" dirty="0" smtClean="0"/>
          </a:p>
          <a:p>
            <a:r>
              <a:rPr lang="en-US" dirty="0" smtClean="0"/>
              <a:t>Normal </a:t>
            </a:r>
            <a:r>
              <a:rPr lang="en-US" dirty="0"/>
              <a:t>value: 2.8 ± 0.3 L/square meter of body surface area/minute (in an adult with average body surface area of 1.734 square meter and normal minute volume of 5 L/minute)</a:t>
            </a:r>
          </a:p>
        </p:txBody>
      </p:sp>
    </p:spTree>
    <p:extLst>
      <p:ext uri="{BB962C8B-B14F-4D97-AF65-F5344CB8AC3E}">
        <p14:creationId xmlns:p14="http://schemas.microsoft.com/office/powerpoint/2010/main" val="2486014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EJECTION FRACTION</a:t>
            </a:r>
          </a:p>
        </p:txBody>
      </p:sp>
      <p:sp>
        <p:nvSpPr>
          <p:cNvPr id="3" name="Content Placeholder 2"/>
          <p:cNvSpPr>
            <a:spLocks noGrp="1"/>
          </p:cNvSpPr>
          <p:nvPr>
            <p:ph idx="1"/>
          </p:nvPr>
        </p:nvSpPr>
        <p:spPr/>
        <p:txBody>
          <a:bodyPr/>
          <a:lstStyle/>
          <a:p>
            <a:r>
              <a:rPr lang="en-US" dirty="0"/>
              <a:t>Ejection fraction is the fraction of end diastolic volume that is ejected out by each ventricle. Normal ejection fraction is 60% to 65%.</a:t>
            </a:r>
          </a:p>
        </p:txBody>
      </p:sp>
    </p:spTree>
    <p:extLst>
      <p:ext uri="{BB962C8B-B14F-4D97-AF65-F5344CB8AC3E}">
        <p14:creationId xmlns:p14="http://schemas.microsoft.com/office/powerpoint/2010/main" val="11884806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RESERVE</a:t>
            </a:r>
          </a:p>
        </p:txBody>
      </p:sp>
      <p:sp>
        <p:nvSpPr>
          <p:cNvPr id="3" name="Content Placeholder 2"/>
          <p:cNvSpPr>
            <a:spLocks noGrp="1"/>
          </p:cNvSpPr>
          <p:nvPr>
            <p:ph idx="1"/>
          </p:nvPr>
        </p:nvSpPr>
        <p:spPr/>
        <p:txBody>
          <a:bodyPr/>
          <a:lstStyle/>
          <a:p>
            <a:r>
              <a:rPr lang="en-US" dirty="0"/>
              <a:t>Cardiac reserve is the maximum amount of blood that can be pumped out by heart above the normal value. Cardiac reserve plays an important role in increasing the cardiac output during the conditions like exercise. It is essential to withstand the stress of exercise. Cardiac reserve is usually expressed in percentage. In a normal young healthy adult, the cardiac reserve is 300% to 400%. In old age, it is about 200% to 250%. It increases to 500% to 600% in athletes. In cardiac diseases, the cardiac reserve is minimum or nil.</a:t>
            </a:r>
          </a:p>
        </p:txBody>
      </p:sp>
    </p:spTree>
    <p:extLst>
      <p:ext uri="{BB962C8B-B14F-4D97-AF65-F5344CB8AC3E}">
        <p14:creationId xmlns:p14="http://schemas.microsoft.com/office/powerpoint/2010/main" val="368026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DISTRIBUTION OF CARDIAC OUTPUT </a:t>
            </a:r>
          </a:p>
        </p:txBody>
      </p:sp>
      <p:sp>
        <p:nvSpPr>
          <p:cNvPr id="3" name="Content Placeholder 2"/>
          <p:cNvSpPr>
            <a:spLocks noGrp="1"/>
          </p:cNvSpPr>
          <p:nvPr>
            <p:ph idx="1"/>
          </p:nvPr>
        </p:nvSpPr>
        <p:spPr/>
        <p:txBody>
          <a:bodyPr/>
          <a:lstStyle/>
          <a:p>
            <a:r>
              <a:rPr lang="en-US" dirty="0"/>
              <a:t>The whole amount of blood pumped out by the right ventricle goes to lungs. But, the blood pumped by the left ventricle is distributed to different parts of the body. </a:t>
            </a:r>
            <a:endParaRPr lang="en-US" dirty="0" smtClean="0"/>
          </a:p>
          <a:p>
            <a:r>
              <a:rPr lang="en-US" dirty="0" smtClean="0"/>
              <a:t>Fraction </a:t>
            </a:r>
            <a:r>
              <a:rPr lang="en-US" dirty="0"/>
              <a:t>of cardiac output distributed to a particular region or organ depends upon the metabolic activities of that region or organ.</a:t>
            </a:r>
          </a:p>
        </p:txBody>
      </p:sp>
    </p:spTree>
    <p:extLst>
      <p:ext uri="{BB962C8B-B14F-4D97-AF65-F5344CB8AC3E}">
        <p14:creationId xmlns:p14="http://schemas.microsoft.com/office/powerpoint/2010/main" val="2458047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Arterial Pulse</a:t>
            </a:r>
          </a:p>
        </p:txBody>
      </p:sp>
      <p:sp>
        <p:nvSpPr>
          <p:cNvPr id="5" name="Rectangle 2"/>
          <p:cNvSpPr>
            <a:spLocks noGrp="1" noChangeArrowheads="1"/>
          </p:cNvSpPr>
          <p:nvPr>
            <p:ph idx="1"/>
          </p:nvPr>
        </p:nvSpPr>
        <p:spPr bwMode="auto">
          <a:xfrm>
            <a:off x="1138383" y="1513223"/>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Heart Rate (HR):</a:t>
            </a:r>
            <a:r>
              <a:rPr kumimoji="0" lang="en-US" altLang="en-US" sz="1800" b="0" i="0" u="none" strike="noStrike" cap="none" normalizeH="0" baseline="0" dirty="0" smtClean="0">
                <a:ln>
                  <a:noFill/>
                </a:ln>
                <a:solidFill>
                  <a:schemeClr val="tx1"/>
                </a:solidFill>
                <a:effectLst/>
                <a:latin typeface="Arial" panose="020B0604020202020204" pitchFamily="34" charset="0"/>
              </a:rPr>
              <a:t> ↑HR → ↑pulse rate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Stroke Volume (SV):</a:t>
            </a:r>
            <a:r>
              <a:rPr kumimoji="0" lang="en-US" altLang="en-US" sz="1800" b="0" i="0" u="none" strike="noStrike" cap="none" normalizeH="0" baseline="0" dirty="0" smtClean="0">
                <a:ln>
                  <a:noFill/>
                </a:ln>
                <a:solidFill>
                  <a:schemeClr val="tx1"/>
                </a:solidFill>
                <a:effectLst/>
                <a:latin typeface="Arial" panose="020B0604020202020204" pitchFamily="34" charset="0"/>
              </a:rPr>
              <a:t> ↑SV → ↑pulse amplitude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Arterial Compliance:</a:t>
            </a:r>
            <a:r>
              <a:rPr kumimoji="0" lang="en-US" altLang="en-US" sz="1800" b="0" i="0" u="none" strike="noStrike" cap="none" normalizeH="0" baseline="0" dirty="0" smtClean="0">
                <a:ln>
                  <a:noFill/>
                </a:ln>
                <a:solidFill>
                  <a:schemeClr val="tx1"/>
                </a:solidFill>
                <a:effectLst/>
                <a:latin typeface="Arial" panose="020B0604020202020204" pitchFamily="34" charset="0"/>
              </a:rPr>
              <a:t> ↓compliance (stiff arteries) → ↑pulse pressure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Peripheral Resistance:</a:t>
            </a:r>
            <a:r>
              <a:rPr kumimoji="0" lang="en-US" altLang="en-US" sz="1800" b="0" i="0" u="none" strike="noStrike" cap="none" normalizeH="0" baseline="0" dirty="0" smtClean="0">
                <a:ln>
                  <a:noFill/>
                </a:ln>
                <a:solidFill>
                  <a:schemeClr val="tx1"/>
                </a:solidFill>
                <a:effectLst/>
                <a:latin typeface="Arial" panose="020B0604020202020204" pitchFamily="34" charset="0"/>
              </a:rPr>
              <a:t> ↑resistance → slower upstroke, damped pulse</a:t>
            </a:r>
          </a:p>
        </p:txBody>
      </p:sp>
    </p:spTree>
    <p:extLst>
      <p:ext uri="{BB962C8B-B14F-4D97-AF65-F5344CB8AC3E}">
        <p14:creationId xmlns:p14="http://schemas.microsoft.com/office/powerpoint/2010/main" val="1652371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MEASUREMENT OF CARDIAC OUTPUT</a:t>
            </a:r>
          </a:p>
        </p:txBody>
      </p:sp>
      <p:sp>
        <p:nvSpPr>
          <p:cNvPr id="3" name="Content Placeholder 2"/>
          <p:cNvSpPr>
            <a:spLocks noGrp="1"/>
          </p:cNvSpPr>
          <p:nvPr>
            <p:ph idx="1"/>
          </p:nvPr>
        </p:nvSpPr>
        <p:spPr/>
        <p:txBody>
          <a:bodyPr/>
          <a:lstStyle/>
          <a:p>
            <a:r>
              <a:rPr lang="en-US" dirty="0"/>
              <a:t>Cardiac output is measured by direct methods and indirect methods. Direct methods are used only in animals. Indirect methods are used both in animals and human beings. </a:t>
            </a:r>
            <a:endParaRPr lang="en-US" dirty="0" smtClean="0"/>
          </a:p>
          <a:p>
            <a:r>
              <a:rPr lang="en-US" dirty="0"/>
              <a:t>Direct methods used to measure cardiac output in animals: </a:t>
            </a:r>
            <a:endParaRPr lang="en-US" dirty="0" smtClean="0"/>
          </a:p>
          <a:p>
            <a:r>
              <a:rPr lang="en-US" dirty="0" smtClean="0"/>
              <a:t>1</a:t>
            </a:r>
            <a:r>
              <a:rPr lang="en-US" dirty="0"/>
              <a:t>. By using </a:t>
            </a:r>
            <a:r>
              <a:rPr lang="en-US" dirty="0" err="1"/>
              <a:t>cardiometer</a:t>
            </a:r>
            <a:r>
              <a:rPr lang="en-US" dirty="0"/>
              <a:t> </a:t>
            </a:r>
            <a:endParaRPr lang="en-US" dirty="0" smtClean="0"/>
          </a:p>
          <a:p>
            <a:r>
              <a:rPr lang="en-US" dirty="0" smtClean="0"/>
              <a:t>2</a:t>
            </a:r>
            <a:r>
              <a:rPr lang="en-US" dirty="0"/>
              <a:t>. By using flowmeter.</a:t>
            </a:r>
          </a:p>
        </p:txBody>
      </p:sp>
    </p:spTree>
    <p:extLst>
      <p:ext uri="{BB962C8B-B14F-4D97-AF65-F5344CB8AC3E}">
        <p14:creationId xmlns:p14="http://schemas.microsoft.com/office/powerpoint/2010/main" val="2534766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Indirect Methods</a:t>
            </a:r>
          </a:p>
        </p:txBody>
      </p:sp>
      <p:sp>
        <p:nvSpPr>
          <p:cNvPr id="3" name="Content Placeholder 2"/>
          <p:cNvSpPr>
            <a:spLocks noGrp="1"/>
          </p:cNvSpPr>
          <p:nvPr>
            <p:ph idx="1"/>
          </p:nvPr>
        </p:nvSpPr>
        <p:spPr/>
        <p:txBody>
          <a:bodyPr>
            <a:normAutofit/>
          </a:bodyPr>
          <a:lstStyle/>
          <a:p>
            <a:r>
              <a:rPr lang="en-US" dirty="0" smtClean="0"/>
              <a:t>1</a:t>
            </a:r>
            <a:r>
              <a:rPr lang="en-US" dirty="0"/>
              <a:t>. By using Fick principle </a:t>
            </a:r>
            <a:endParaRPr lang="en-US" dirty="0" smtClean="0"/>
          </a:p>
          <a:p>
            <a:r>
              <a:rPr lang="en-US" dirty="0" smtClean="0"/>
              <a:t>2</a:t>
            </a:r>
            <a:r>
              <a:rPr lang="en-US" dirty="0"/>
              <a:t>. Indicator (dye) dilution technique </a:t>
            </a:r>
            <a:endParaRPr lang="en-US" dirty="0" smtClean="0"/>
          </a:p>
          <a:p>
            <a:r>
              <a:rPr lang="en-US" dirty="0" smtClean="0"/>
              <a:t>3</a:t>
            </a:r>
            <a:r>
              <a:rPr lang="en-US" dirty="0"/>
              <a:t>. </a:t>
            </a:r>
            <a:r>
              <a:rPr lang="en-US" dirty="0" err="1"/>
              <a:t>Thermodilution</a:t>
            </a:r>
            <a:r>
              <a:rPr lang="en-US" dirty="0"/>
              <a:t> technique </a:t>
            </a:r>
            <a:endParaRPr lang="en-US" dirty="0" smtClean="0"/>
          </a:p>
          <a:p>
            <a:r>
              <a:rPr lang="en-US" dirty="0" smtClean="0"/>
              <a:t>4</a:t>
            </a:r>
            <a:r>
              <a:rPr lang="en-US" dirty="0"/>
              <a:t>. Ultrasonic Doppler transducer technique </a:t>
            </a:r>
            <a:endParaRPr lang="en-US" dirty="0" smtClean="0"/>
          </a:p>
          <a:p>
            <a:r>
              <a:rPr lang="en-US" dirty="0" smtClean="0"/>
              <a:t>5</a:t>
            </a:r>
            <a:r>
              <a:rPr lang="en-US" dirty="0"/>
              <a:t>. Doppler echocardiography </a:t>
            </a:r>
            <a:endParaRPr lang="en-US" dirty="0" smtClean="0"/>
          </a:p>
          <a:p>
            <a:r>
              <a:rPr lang="en-US" dirty="0" smtClean="0"/>
              <a:t>6</a:t>
            </a:r>
            <a:r>
              <a:rPr lang="en-US" dirty="0"/>
              <a:t>. </a:t>
            </a:r>
            <a:r>
              <a:rPr lang="en-US" dirty="0" err="1"/>
              <a:t>Ballistocardiography</a:t>
            </a:r>
            <a:r>
              <a:rPr lang="en-US" dirty="0"/>
              <a:t>.</a:t>
            </a:r>
          </a:p>
        </p:txBody>
      </p:sp>
    </p:spTree>
    <p:extLst>
      <p:ext uri="{BB962C8B-B14F-4D97-AF65-F5344CB8AC3E}">
        <p14:creationId xmlns:p14="http://schemas.microsoft.com/office/powerpoint/2010/main" val="1677620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CARDIAC CATHETERIZATIO</a:t>
            </a:r>
          </a:p>
        </p:txBody>
      </p:sp>
      <p:sp>
        <p:nvSpPr>
          <p:cNvPr id="3" name="Content Placeholder 2"/>
          <p:cNvSpPr>
            <a:spLocks noGrp="1"/>
          </p:cNvSpPr>
          <p:nvPr>
            <p:ph idx="1"/>
          </p:nvPr>
        </p:nvSpPr>
        <p:spPr/>
        <p:txBody>
          <a:bodyPr/>
          <a:lstStyle/>
          <a:p>
            <a:r>
              <a:rPr lang="en-US" dirty="0"/>
              <a:t>Catheter is a thin radiopaque tube, made up of elastic web, rubber, plastic, glass or metal. </a:t>
            </a:r>
            <a:endParaRPr lang="en-US" dirty="0" smtClean="0"/>
          </a:p>
          <a:p>
            <a:r>
              <a:rPr lang="en-US" dirty="0" smtClean="0"/>
              <a:t>Cardiac </a:t>
            </a:r>
            <a:r>
              <a:rPr lang="en-US" dirty="0"/>
              <a:t>catheterization is an invasive procedure in which a catheter is inserted </a:t>
            </a:r>
            <a:r>
              <a:rPr lang="en-US" dirty="0" err="1"/>
              <a:t>intravascularly</a:t>
            </a:r>
            <a:r>
              <a:rPr lang="en-US" dirty="0"/>
              <a:t> into any chamber of the heart or a blood </a:t>
            </a:r>
            <a:r>
              <a:rPr lang="en-US" dirty="0" smtClean="0"/>
              <a:t>vessel.</a:t>
            </a:r>
          </a:p>
          <a:p>
            <a:r>
              <a:rPr lang="en-US" dirty="0" smtClean="0"/>
              <a:t>Cardiac </a:t>
            </a:r>
            <a:r>
              <a:rPr lang="en-US" dirty="0"/>
              <a:t>catheterization is helpful to study the different variables of hemodynamics, both in normal and diseased states. Cardiac catheterization was discovered by a German medical student Werner </a:t>
            </a:r>
            <a:r>
              <a:rPr lang="en-US" dirty="0" err="1"/>
              <a:t>Forsmann</a:t>
            </a:r>
            <a:r>
              <a:rPr lang="en-US" dirty="0"/>
              <a:t>, who practiced this technique first on himself.</a:t>
            </a:r>
          </a:p>
        </p:txBody>
      </p:sp>
    </p:spTree>
    <p:extLst>
      <p:ext uri="{BB962C8B-B14F-4D97-AF65-F5344CB8AC3E}">
        <p14:creationId xmlns:p14="http://schemas.microsoft.com/office/powerpoint/2010/main" val="4060913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CONDITIONS WHEN CARDIAC CATHETERIZATION IS PERFORMED</a:t>
            </a:r>
          </a:p>
        </p:txBody>
      </p:sp>
      <p:sp>
        <p:nvSpPr>
          <p:cNvPr id="3" name="Content Placeholder 2"/>
          <p:cNvSpPr>
            <a:spLocks noGrp="1"/>
          </p:cNvSpPr>
          <p:nvPr>
            <p:ph idx="1"/>
          </p:nvPr>
        </p:nvSpPr>
        <p:spPr/>
        <p:txBody>
          <a:bodyPr>
            <a:normAutofit lnSpcReduction="10000"/>
          </a:bodyPr>
          <a:lstStyle/>
          <a:p>
            <a:r>
              <a:rPr lang="en-US" dirty="0"/>
              <a:t>Cardiac catheterization is generally performed: </a:t>
            </a:r>
            <a:endParaRPr lang="en-US" dirty="0" smtClean="0"/>
          </a:p>
          <a:p>
            <a:r>
              <a:rPr lang="en-US" dirty="0" smtClean="0"/>
              <a:t>1.When </a:t>
            </a:r>
            <a:r>
              <a:rPr lang="en-US" dirty="0"/>
              <a:t>clinical assessments indicate rapid </a:t>
            </a:r>
            <a:r>
              <a:rPr lang="en-US" dirty="0" err="1"/>
              <a:t>deterio</a:t>
            </a:r>
            <a:r>
              <a:rPr lang="en-US" dirty="0"/>
              <a:t> ration of patient’s health and immediate treatment. This is the most common condition when cardiac catheterization is needed. </a:t>
            </a:r>
            <a:endParaRPr lang="en-US" dirty="0" smtClean="0"/>
          </a:p>
          <a:p>
            <a:r>
              <a:rPr lang="en-US" dirty="0" smtClean="0"/>
              <a:t>2.Whenever </a:t>
            </a:r>
            <a:r>
              <a:rPr lang="en-US" dirty="0"/>
              <a:t>there is a need to confirm the suspected cardiac disease of a patient </a:t>
            </a:r>
            <a:endParaRPr lang="en-US" dirty="0" smtClean="0"/>
          </a:p>
          <a:p>
            <a:r>
              <a:rPr lang="en-US" dirty="0" smtClean="0"/>
              <a:t>3.Whenever </a:t>
            </a:r>
            <a:r>
              <a:rPr lang="en-US" dirty="0"/>
              <a:t>there is need to determine anatomical and physiological status of heart and blood vessels. </a:t>
            </a:r>
          </a:p>
        </p:txBody>
      </p:sp>
    </p:spTree>
    <p:extLst>
      <p:ext uri="{BB962C8B-B14F-4D97-AF65-F5344CB8AC3E}">
        <p14:creationId xmlns:p14="http://schemas.microsoft.com/office/powerpoint/2010/main" val="3257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Uses of Cardiac Catheterization</a:t>
            </a:r>
          </a:p>
        </p:txBody>
      </p:sp>
      <p:sp>
        <p:nvSpPr>
          <p:cNvPr id="3" name="Content Placeholder 2"/>
          <p:cNvSpPr>
            <a:spLocks noGrp="1"/>
          </p:cNvSpPr>
          <p:nvPr>
            <p:ph idx="1"/>
          </p:nvPr>
        </p:nvSpPr>
        <p:spPr/>
        <p:txBody>
          <a:bodyPr>
            <a:normAutofit fontScale="92500" lnSpcReduction="10000"/>
          </a:bodyPr>
          <a:lstStyle/>
          <a:p>
            <a:r>
              <a:rPr lang="en-US" dirty="0"/>
              <a:t>Blood samples are collected during cardiac catheterization to measure oxygen saturation and the concentration of ischemic metabolites like lactate </a:t>
            </a:r>
            <a:endParaRPr lang="en-US" dirty="0" smtClean="0"/>
          </a:p>
          <a:p>
            <a:r>
              <a:rPr lang="en-US" dirty="0" smtClean="0"/>
              <a:t>2</a:t>
            </a:r>
            <a:r>
              <a:rPr lang="en-US" dirty="0"/>
              <a:t>. Cardiac output is measured by using Fick principle, indicator dilution technique or </a:t>
            </a:r>
            <a:r>
              <a:rPr lang="en-US" dirty="0" err="1"/>
              <a:t>thermodilution</a:t>
            </a:r>
            <a:r>
              <a:rPr lang="en-US" dirty="0"/>
              <a:t> </a:t>
            </a:r>
            <a:r>
              <a:rPr lang="en-US" dirty="0" smtClean="0"/>
              <a:t>technique </a:t>
            </a:r>
            <a:r>
              <a:rPr lang="en-US" dirty="0"/>
              <a:t>during cardiac catheterization </a:t>
            </a:r>
            <a:endParaRPr lang="en-US" dirty="0" smtClean="0"/>
          </a:p>
          <a:p>
            <a:r>
              <a:rPr lang="en-US" dirty="0"/>
              <a:t>3. Angiography is done with the help of catheterization. Angiography or arteriography is the diagnostic or therapeutic radiography (imaging technique), in which the fluoroscopic picture is used to visualize the blood filled structures like cardiac chambers, arteries and veins of heart and other blood vessels, by using a radiopaque contrast medium. </a:t>
            </a:r>
          </a:p>
        </p:txBody>
      </p:sp>
    </p:spTree>
    <p:extLst>
      <p:ext uri="{BB962C8B-B14F-4D97-AF65-F5344CB8AC3E}">
        <p14:creationId xmlns:p14="http://schemas.microsoft.com/office/powerpoint/2010/main" val="3367950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Therapeutic Uses of Cardiac Catheterization – Interventional Cardiology</a:t>
            </a:r>
          </a:p>
        </p:txBody>
      </p:sp>
      <p:sp>
        <p:nvSpPr>
          <p:cNvPr id="3" name="Content Placeholder 2"/>
          <p:cNvSpPr>
            <a:spLocks noGrp="1"/>
          </p:cNvSpPr>
          <p:nvPr>
            <p:ph idx="1"/>
          </p:nvPr>
        </p:nvSpPr>
        <p:spPr/>
        <p:txBody>
          <a:bodyPr>
            <a:normAutofit fontScale="92500"/>
          </a:bodyPr>
          <a:lstStyle/>
          <a:p>
            <a:r>
              <a:rPr lang="en-US" dirty="0"/>
              <a:t>Cardiac catheterization is performed for various therapeutic procedures. Interventional cardiology is a branch of cardiology that deals with performance of traditional surgical procedures by cardiac catheterization. It helps in: </a:t>
            </a:r>
            <a:endParaRPr lang="en-US" dirty="0" smtClean="0"/>
          </a:p>
          <a:p>
            <a:r>
              <a:rPr lang="en-US" dirty="0" smtClean="0"/>
              <a:t>1</a:t>
            </a:r>
            <a:r>
              <a:rPr lang="en-US" dirty="0"/>
              <a:t>. Thrombolysis </a:t>
            </a:r>
            <a:endParaRPr lang="en-US" dirty="0" smtClean="0"/>
          </a:p>
          <a:p>
            <a:r>
              <a:rPr lang="en-US" dirty="0" smtClean="0"/>
              <a:t>2</a:t>
            </a:r>
            <a:r>
              <a:rPr lang="en-US" dirty="0"/>
              <a:t>. Percutaneous transluminal coronary angioplasty </a:t>
            </a:r>
            <a:endParaRPr lang="en-US" dirty="0" smtClean="0"/>
          </a:p>
          <a:p>
            <a:r>
              <a:rPr lang="en-US" dirty="0" smtClean="0"/>
              <a:t>3</a:t>
            </a:r>
            <a:r>
              <a:rPr lang="en-US" dirty="0"/>
              <a:t>. Laser coronary angioplasty </a:t>
            </a:r>
            <a:endParaRPr lang="en-US" dirty="0" smtClean="0"/>
          </a:p>
          <a:p>
            <a:r>
              <a:rPr lang="en-US" dirty="0" smtClean="0"/>
              <a:t>4</a:t>
            </a:r>
            <a:r>
              <a:rPr lang="en-US" dirty="0"/>
              <a:t>. Catheter ablation.</a:t>
            </a:r>
          </a:p>
        </p:txBody>
      </p:sp>
    </p:spTree>
    <p:extLst>
      <p:ext uri="{BB962C8B-B14F-4D97-AF65-F5344CB8AC3E}">
        <p14:creationId xmlns:p14="http://schemas.microsoft.com/office/powerpoint/2010/main" val="391814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Normal Pulse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5192525"/>
              </p:ext>
            </p:extLst>
          </p:nvPr>
        </p:nvGraphicFramePr>
        <p:xfrm>
          <a:off x="1295400" y="3119120"/>
          <a:ext cx="9601200" cy="2194560"/>
        </p:xfrm>
        <a:graphic>
          <a:graphicData uri="http://schemas.openxmlformats.org/drawingml/2006/table">
            <a:tbl>
              <a:tblPr/>
              <a:tblGrid>
                <a:gridCol w="4800600">
                  <a:extLst>
                    <a:ext uri="{9D8B030D-6E8A-4147-A177-3AD203B41FA5}">
                      <a16:colId xmlns:a16="http://schemas.microsoft.com/office/drawing/2014/main" val="4003637115"/>
                    </a:ext>
                  </a:extLst>
                </a:gridCol>
                <a:gridCol w="4800600">
                  <a:extLst>
                    <a:ext uri="{9D8B030D-6E8A-4147-A177-3AD203B41FA5}">
                      <a16:colId xmlns:a16="http://schemas.microsoft.com/office/drawing/2014/main" val="1629563865"/>
                    </a:ext>
                  </a:extLst>
                </a:gridCol>
              </a:tblGrid>
              <a:tr h="0">
                <a:tc>
                  <a:txBody>
                    <a:bodyPr/>
                    <a:lstStyle/>
                    <a:p>
                      <a:r>
                        <a:rPr lang="en-US" dirty="0"/>
                        <a:t>Feature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Normal Value / 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307848"/>
                  </a:ext>
                </a:extLst>
              </a:tr>
              <a:tr h="0">
                <a:tc>
                  <a:txBody>
                    <a:bodyPr/>
                    <a:lstStyle/>
                    <a:p>
                      <a:r>
                        <a:rPr lang="en-US" dirty="0"/>
                        <a:t>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60–100 bpm (adult)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3353751"/>
                  </a:ext>
                </a:extLst>
              </a:tr>
              <a:tr h="0">
                <a:tc>
                  <a:txBody>
                    <a:bodyPr/>
                    <a:lstStyle/>
                    <a:p>
                      <a:r>
                        <a:rPr lang="en-US" dirty="0"/>
                        <a:t>Rhythm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Regular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999206"/>
                  </a:ext>
                </a:extLst>
              </a:tr>
              <a:tr h="0">
                <a:tc>
                  <a:txBody>
                    <a:bodyPr/>
                    <a:lstStyle/>
                    <a:p>
                      <a:r>
                        <a:rPr lang="en-US" dirty="0"/>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Moderate (strength)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179012"/>
                  </a:ext>
                </a:extLst>
              </a:tr>
              <a:tr h="0">
                <a:tc>
                  <a:txBody>
                    <a:bodyPr/>
                    <a:lstStyle/>
                    <a:p>
                      <a:r>
                        <a:rPr lang="en-US"/>
                        <a:t>Contour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Smooth, rising rapidly, falling gradually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1558327"/>
                  </a:ext>
                </a:extLst>
              </a:tr>
              <a:tr h="0">
                <a:tc>
                  <a:txBody>
                    <a:bodyPr/>
                    <a:lstStyle/>
                    <a:p>
                      <a:r>
                        <a:rPr lang="en-US"/>
                        <a:t>Tension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Reflects arterial pressure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8247839"/>
                  </a:ext>
                </a:extLst>
              </a:tr>
            </a:tbl>
          </a:graphicData>
        </a:graphic>
      </p:graphicFrame>
    </p:spTree>
    <p:extLst>
      <p:ext uri="{BB962C8B-B14F-4D97-AF65-F5344CB8AC3E}">
        <p14:creationId xmlns:p14="http://schemas.microsoft.com/office/powerpoint/2010/main" val="1009474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Sites of Arterial Pulse</a:t>
            </a:r>
          </a:p>
        </p:txBody>
      </p:sp>
      <p:sp>
        <p:nvSpPr>
          <p:cNvPr id="3" name="Content Placeholder 2"/>
          <p:cNvSpPr>
            <a:spLocks noGrp="1"/>
          </p:cNvSpPr>
          <p:nvPr>
            <p:ph idx="1"/>
          </p:nvPr>
        </p:nvSpPr>
        <p:spPr/>
        <p:txBody>
          <a:bodyPr/>
          <a:lstStyle/>
          <a:p>
            <a:r>
              <a:rPr lang="en-US" b="1" dirty="0"/>
              <a:t>Common palpable arteries:</a:t>
            </a:r>
            <a:endParaRPr lang="en-US" dirty="0"/>
          </a:p>
          <a:p>
            <a:r>
              <a:rPr lang="en-US" b="1" dirty="0"/>
              <a:t>Radial artery</a:t>
            </a:r>
            <a:r>
              <a:rPr lang="en-US" dirty="0"/>
              <a:t> – wrist, most common clinical site</a:t>
            </a:r>
          </a:p>
          <a:p>
            <a:r>
              <a:rPr lang="en-US" b="1" dirty="0"/>
              <a:t>Carotid artery</a:t>
            </a:r>
            <a:r>
              <a:rPr lang="en-US" dirty="0"/>
              <a:t> – neck, central circulation</a:t>
            </a:r>
          </a:p>
          <a:p>
            <a:r>
              <a:rPr lang="en-US" b="1" dirty="0"/>
              <a:t>Brachial artery</a:t>
            </a:r>
            <a:r>
              <a:rPr lang="en-US" dirty="0"/>
              <a:t> – antecubital fossa</a:t>
            </a:r>
          </a:p>
          <a:p>
            <a:r>
              <a:rPr lang="en-US" b="1" dirty="0"/>
              <a:t>Femoral, Popliteal, Dorsalis </a:t>
            </a:r>
            <a:r>
              <a:rPr lang="en-US" b="1" dirty="0" err="1"/>
              <a:t>pedis</a:t>
            </a:r>
            <a:r>
              <a:rPr lang="en-US" b="1" dirty="0"/>
              <a:t>, Posterior </a:t>
            </a:r>
            <a:r>
              <a:rPr lang="en-US" b="1" dirty="0" err="1"/>
              <a:t>tibial</a:t>
            </a:r>
            <a:endParaRPr lang="en-US" dirty="0"/>
          </a:p>
          <a:p>
            <a:endParaRPr lang="en-US" dirty="0"/>
          </a:p>
        </p:txBody>
      </p:sp>
    </p:spTree>
    <p:extLst>
      <p:ext uri="{BB962C8B-B14F-4D97-AF65-F5344CB8AC3E}">
        <p14:creationId xmlns:p14="http://schemas.microsoft.com/office/powerpoint/2010/main" val="3301153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Pulse Waveform Anatomy</a:t>
            </a:r>
          </a:p>
        </p:txBody>
      </p:sp>
      <p:sp>
        <p:nvSpPr>
          <p:cNvPr id="4" name="Rectangle 1"/>
          <p:cNvSpPr>
            <a:spLocks noGrp="1" noChangeArrowheads="1"/>
          </p:cNvSpPr>
          <p:nvPr>
            <p:ph idx="1"/>
          </p:nvPr>
        </p:nvSpPr>
        <p:spPr bwMode="auto">
          <a:xfrm>
            <a:off x="1295402" y="1522459"/>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Upstroke (Anacrotic limb):</a:t>
            </a:r>
            <a:r>
              <a:rPr kumimoji="0" lang="en-US" altLang="en-US" sz="1800" b="0" i="0" u="none" strike="noStrike" cap="none" normalizeH="0" baseline="0" smtClean="0">
                <a:ln>
                  <a:noFill/>
                </a:ln>
                <a:solidFill>
                  <a:schemeClr val="tx1"/>
                </a:solidFill>
                <a:effectLst/>
                <a:latin typeface="Arial" panose="020B0604020202020204" pitchFamily="34" charset="0"/>
              </a:rPr>
              <a:t> Systolic ejection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Systolic peak:</a:t>
            </a:r>
            <a:r>
              <a:rPr kumimoji="0" lang="en-US" altLang="en-US" sz="1800" b="0" i="0" u="none" strike="noStrike" cap="none" normalizeH="0" baseline="0" smtClean="0">
                <a:ln>
                  <a:noFill/>
                </a:ln>
                <a:solidFill>
                  <a:schemeClr val="tx1"/>
                </a:solidFill>
                <a:effectLst/>
                <a:latin typeface="Arial" panose="020B0604020202020204" pitchFamily="34" charset="0"/>
              </a:rPr>
              <a:t> Maximum arterial expansion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Dicrotic notch:</a:t>
            </a:r>
            <a:r>
              <a:rPr kumimoji="0" lang="en-US" altLang="en-US" sz="1800" b="0" i="0" u="none" strike="noStrike" cap="none" normalizeH="0" baseline="0" smtClean="0">
                <a:ln>
                  <a:noFill/>
                </a:ln>
                <a:solidFill>
                  <a:schemeClr val="tx1"/>
                </a:solidFill>
                <a:effectLst/>
                <a:latin typeface="Arial" panose="020B0604020202020204" pitchFamily="34" charset="0"/>
              </a:rPr>
              <a:t> Closure of aortic valve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Downstroke (Catacrotic limb):</a:t>
            </a:r>
            <a:r>
              <a:rPr kumimoji="0" lang="en-US" altLang="en-US" sz="1800" b="0" i="0" u="none" strike="noStrike" cap="none" normalizeH="0" baseline="0" smtClean="0">
                <a:ln>
                  <a:noFill/>
                </a:ln>
                <a:solidFill>
                  <a:schemeClr val="tx1"/>
                </a:solidFill>
                <a:effectLst/>
                <a:latin typeface="Arial" panose="020B0604020202020204" pitchFamily="34" charset="0"/>
              </a:rPr>
              <a:t> Diastolic run-off</a:t>
            </a:r>
          </a:p>
        </p:txBody>
      </p:sp>
    </p:spTree>
    <p:extLst>
      <p:ext uri="{BB962C8B-B14F-4D97-AF65-F5344CB8AC3E}">
        <p14:creationId xmlns:p14="http://schemas.microsoft.com/office/powerpoint/2010/main" val="1207017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Pulse</a:t>
            </a:r>
          </a:p>
        </p:txBody>
      </p:sp>
      <p:sp>
        <p:nvSpPr>
          <p:cNvPr id="4" name="Rectangle 1"/>
          <p:cNvSpPr>
            <a:spLocks noGrp="1" noChangeArrowheads="1"/>
          </p:cNvSpPr>
          <p:nvPr>
            <p:ph idx="1"/>
          </p:nvPr>
        </p:nvSpPr>
        <p:spPr bwMode="auto">
          <a:xfrm>
            <a:off x="1295401" y="2753636"/>
            <a:ext cx="960119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Normal pulse:</a:t>
            </a:r>
            <a:r>
              <a:rPr kumimoji="0" lang="en-US" altLang="en-US" sz="1800" b="0" i="0" u="none" strike="noStrike" cap="none" normalizeH="0" baseline="0" smtClean="0">
                <a:ln>
                  <a:noFill/>
                </a:ln>
                <a:solidFill>
                  <a:schemeClr val="tx1"/>
                </a:solidFill>
                <a:effectLst/>
                <a:latin typeface="Arial" panose="020B0604020202020204" pitchFamily="34" charset="0"/>
              </a:rPr>
              <a:t> Regular, moderate strength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Abnormal pulses: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Tachycardia / Bradycardia</a:t>
            </a:r>
            <a:r>
              <a:rPr kumimoji="0" lang="en-US" altLang="en-US" sz="1800" b="0" i="0" u="none" strike="noStrike" cap="none" normalizeH="0" baseline="0" smtClean="0">
                <a:ln>
                  <a:noFill/>
                </a:ln>
                <a:solidFill>
                  <a:schemeClr val="tx1"/>
                </a:solidFill>
                <a:effectLst/>
                <a:latin typeface="Arial" panose="020B0604020202020204" pitchFamily="34" charset="0"/>
              </a:rPr>
              <a:t> – rate variations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Thready / Weak pulse</a:t>
            </a:r>
            <a:r>
              <a:rPr kumimoji="0" lang="en-US" altLang="en-US" sz="1800" b="0" i="0" u="none" strike="noStrike" cap="none" normalizeH="0" baseline="0" smtClean="0">
                <a:ln>
                  <a:noFill/>
                </a:ln>
                <a:solidFill>
                  <a:schemeClr val="tx1"/>
                </a:solidFill>
                <a:effectLst/>
                <a:latin typeface="Arial" panose="020B0604020202020204" pitchFamily="34" charset="0"/>
              </a:rPr>
              <a:t> – low stroke volume (shock, HF)</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Bounding / Collapsing pulse</a:t>
            </a:r>
            <a:r>
              <a:rPr kumimoji="0" lang="en-US" altLang="en-US" sz="1800" b="0" i="0" u="none" strike="noStrike" cap="none" normalizeH="0" baseline="0" smtClean="0">
                <a:ln>
                  <a:noFill/>
                </a:ln>
                <a:solidFill>
                  <a:schemeClr val="tx1"/>
                </a:solidFill>
                <a:effectLst/>
                <a:latin typeface="Arial" panose="020B0604020202020204" pitchFamily="34" charset="0"/>
              </a:rPr>
              <a:t> – high stroke volume (aortic regurgitation)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Pulsus alternans</a:t>
            </a:r>
            <a:r>
              <a:rPr kumimoji="0" lang="en-US" altLang="en-US" sz="1800" b="0" i="0" u="none" strike="noStrike" cap="none" normalizeH="0" baseline="0" smtClean="0">
                <a:ln>
                  <a:noFill/>
                </a:ln>
                <a:solidFill>
                  <a:schemeClr val="tx1"/>
                </a:solidFill>
                <a:effectLst/>
                <a:latin typeface="Arial" panose="020B0604020202020204" pitchFamily="34" charset="0"/>
              </a:rPr>
              <a:t> – alternating strong &amp; weak beats (LV failure)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Pulsus paradoxus</a:t>
            </a:r>
            <a:r>
              <a:rPr kumimoji="0" lang="en-US" altLang="en-US" sz="1800" b="0" i="0" u="none" strike="noStrike" cap="none" normalizeH="0" baseline="0" smtClean="0">
                <a:ln>
                  <a:noFill/>
                </a:ln>
                <a:solidFill>
                  <a:schemeClr val="tx1"/>
                </a:solidFill>
                <a:effectLst/>
                <a:latin typeface="Arial" panose="020B0604020202020204" pitchFamily="34" charset="0"/>
              </a:rPr>
              <a:t> – exaggerated drop in systolic BP during inspiration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Bigeminal / irregular pulse</a:t>
            </a:r>
            <a:r>
              <a:rPr kumimoji="0" lang="en-US" altLang="en-US" sz="1800" b="0" i="0" u="none" strike="noStrike" cap="none" normalizeH="0" baseline="0" smtClean="0">
                <a:ln>
                  <a:noFill/>
                </a:ln>
                <a:solidFill>
                  <a:schemeClr val="tx1"/>
                </a:solidFill>
                <a:effectLst/>
                <a:latin typeface="Arial" panose="020B0604020202020204" pitchFamily="34" charset="0"/>
              </a:rPr>
              <a:t> – arrhythmias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6699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Pulse Pressure</a:t>
            </a:r>
          </a:p>
        </p:txBody>
      </p:sp>
      <p:sp>
        <p:nvSpPr>
          <p:cNvPr id="4" name="Rectangle 1"/>
          <p:cNvSpPr>
            <a:spLocks noGrp="1" noChangeArrowheads="1"/>
          </p:cNvSpPr>
          <p:nvPr>
            <p:ph idx="1"/>
          </p:nvPr>
        </p:nvSpPr>
        <p:spPr bwMode="auto">
          <a:xfrm>
            <a:off x="1295402" y="1716423"/>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Pulse Pressure (PP) = Systolic BP – Diastolic BP</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Normal: 30–40 mmHg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Significance:</a:t>
            </a:r>
            <a:r>
              <a:rPr kumimoji="0" lang="en-US" altLang="en-US" sz="1800" b="0" i="0" u="none" strike="noStrike" cap="none" normalizeH="0" baseline="0" smtClean="0">
                <a:ln>
                  <a:noFill/>
                </a:ln>
                <a:solidFill>
                  <a:schemeClr val="tx1"/>
                </a:solidFill>
                <a:effectLst/>
                <a:latin typeface="Arial" panose="020B0604020202020204" pitchFamily="34" charset="0"/>
              </a:rPr>
              <a:t> Reflects </a:t>
            </a:r>
            <a:r>
              <a:rPr kumimoji="0" lang="en-US" altLang="en-US" sz="1800" b="1" i="0" u="none" strike="noStrike" cap="none" normalizeH="0" baseline="0" smtClean="0">
                <a:ln>
                  <a:noFill/>
                </a:ln>
                <a:solidFill>
                  <a:schemeClr val="tx1"/>
                </a:solidFill>
                <a:effectLst/>
                <a:latin typeface="Arial" panose="020B0604020202020204" pitchFamily="34" charset="0"/>
              </a:rPr>
              <a:t>stroke volume and arterial compliance</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Wide PP:</a:t>
            </a:r>
            <a:r>
              <a:rPr kumimoji="0" lang="en-US" altLang="en-US" sz="1800" b="0" i="0" u="none" strike="noStrike" cap="none" normalizeH="0" baseline="0" smtClean="0">
                <a:ln>
                  <a:noFill/>
                </a:ln>
                <a:solidFill>
                  <a:schemeClr val="tx1"/>
                </a:solidFill>
                <a:effectLst/>
                <a:latin typeface="Arial" panose="020B0604020202020204" pitchFamily="34" charset="0"/>
              </a:rPr>
              <a:t> Hyperthyroidism, aortic regurgitation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Narrow PP:</a:t>
            </a:r>
            <a:r>
              <a:rPr kumimoji="0" lang="en-US" altLang="en-US" sz="1800" b="0" i="0" u="none" strike="noStrike" cap="none" normalizeH="0" baseline="0" smtClean="0">
                <a:ln>
                  <a:noFill/>
                </a:ln>
                <a:solidFill>
                  <a:schemeClr val="tx1"/>
                </a:solidFill>
                <a:effectLst/>
                <a:latin typeface="Arial" panose="020B0604020202020204" pitchFamily="34" charset="0"/>
              </a:rPr>
              <a:t> Heart failure, hypovolemia</a:t>
            </a:r>
          </a:p>
        </p:txBody>
      </p:sp>
    </p:spTree>
    <p:extLst>
      <p:ext uri="{BB962C8B-B14F-4D97-AF65-F5344CB8AC3E}">
        <p14:creationId xmlns:p14="http://schemas.microsoft.com/office/powerpoint/2010/main" val="29350306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69</TotalTime>
  <Words>2070</Words>
  <Application>Microsoft Office PowerPoint</Application>
  <PresentationFormat>Widescreen</PresentationFormat>
  <Paragraphs>250</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Garamond</vt:lpstr>
      <vt:lpstr>Organic</vt:lpstr>
      <vt:lpstr>Physiology</vt:lpstr>
      <vt:lpstr>Arterial Pulse</vt:lpstr>
      <vt:lpstr>Generation of Arterial Pulse</vt:lpstr>
      <vt:lpstr>Determinants of Arterial Pulse</vt:lpstr>
      <vt:lpstr>Characteristics of Normal Pulse</vt:lpstr>
      <vt:lpstr>Sites of Arterial Pulse</vt:lpstr>
      <vt:lpstr>Pulse Waveform Anatomy</vt:lpstr>
      <vt:lpstr>Types of Pulse</vt:lpstr>
      <vt:lpstr>Pulse Pressure</vt:lpstr>
      <vt:lpstr>Clinical Measurement of Pulse</vt:lpstr>
      <vt:lpstr>Factors Affecting Pulse</vt:lpstr>
      <vt:lpstr>Arterial Pulse and Hemodynamics</vt:lpstr>
      <vt:lpstr>Blood pressure and its regulation</vt:lpstr>
      <vt:lpstr>Normal Values</vt:lpstr>
      <vt:lpstr>Determinants of Blood Pressure</vt:lpstr>
      <vt:lpstr>Arterial Pressure Curve</vt:lpstr>
      <vt:lpstr>Short-Term Regulation of BP (Seconds to Minutes)</vt:lpstr>
      <vt:lpstr>Chemoreceptor Contribution</vt:lpstr>
      <vt:lpstr>Long-Term Regulation of BP (Hours to Days)</vt:lpstr>
      <vt:lpstr>Autonomic Regulation</vt:lpstr>
      <vt:lpstr>Local / Intrinsic Regulation</vt:lpstr>
      <vt:lpstr>BP Across the Circulatory System</vt:lpstr>
      <vt:lpstr>Cardiac output and its control</vt:lpstr>
      <vt:lpstr>Determinants of Cardiac Output</vt:lpstr>
      <vt:lpstr>Stroke Volume Determinants</vt:lpstr>
      <vt:lpstr>Frank-Starling Mechanism</vt:lpstr>
      <vt:lpstr>Heart Rate Control</vt:lpstr>
      <vt:lpstr>Venous Return and Preload</vt:lpstr>
      <vt:lpstr>Afterload</vt:lpstr>
      <vt:lpstr>Contractility (Inotropy)</vt:lpstr>
      <vt:lpstr>Neural and Hormonal Control of CO</vt:lpstr>
      <vt:lpstr>CO and Blood Pressure</vt:lpstr>
      <vt:lpstr>Cardiac Output Distribution</vt:lpstr>
      <vt:lpstr>Stroke Volume</vt:lpstr>
      <vt:lpstr>MINUTE VOLUME</vt:lpstr>
      <vt:lpstr>CARDIAC INDEX </vt:lpstr>
      <vt:lpstr>EJECTION FRACTION</vt:lpstr>
      <vt:lpstr>CARDIAC RESERVE</vt:lpstr>
      <vt:lpstr>DISTRIBUTION OF CARDIAC OUTPUT </vt:lpstr>
      <vt:lpstr>MEASUREMENT OF CARDIAC OUTPUT</vt:lpstr>
      <vt:lpstr>Different Indirect Methods</vt:lpstr>
      <vt:lpstr>CARDIAC CATHETERIZATIO</vt:lpstr>
      <vt:lpstr>CONDITIONS WHEN CARDIAC CATHETERIZATION IS PERFORMED</vt:lpstr>
      <vt:lpstr>Diagnostic Uses of Cardiac Catheterization</vt:lpstr>
      <vt:lpstr>Therapeutic Uses of Cardiac Catheterization – Interventional Cardiology</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dc:title>
  <dc:creator>Moorche</dc:creator>
  <cp:lastModifiedBy>Moorche</cp:lastModifiedBy>
  <cp:revision>4</cp:revision>
  <dcterms:created xsi:type="dcterms:W3CDTF">2025-12-07T21:24:57Z</dcterms:created>
  <dcterms:modified xsi:type="dcterms:W3CDTF">2025-12-12T05:41:26Z</dcterms:modified>
</cp:coreProperties>
</file>