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4" r:id="rId4"/>
    <p:sldId id="290" r:id="rId5"/>
    <p:sldId id="285" r:id="rId6"/>
    <p:sldId id="287" r:id="rId7"/>
    <p:sldId id="283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BS-PSY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Organizations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232008" cy="3318936"/>
          </a:xfrm>
        </p:spPr>
        <p:txBody>
          <a:bodyPr>
            <a:normAutofit/>
          </a:bodyPr>
          <a:lstStyle/>
          <a:p>
            <a:pPr fontAlgn="t"/>
            <a:r>
              <a:rPr lang="en-US" dirty="0"/>
              <a:t>Organizations are structured groups of individuals working together to achieve specific goals.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26" name="Picture 2" descr="https://tse4.mm.bing.net/th/id/OIP.P7tJ-p9yYsKusTUf5Lw8bQHaGP?pid=Api&amp;P=0&amp;h=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48" y="2556932"/>
            <a:ext cx="3839650" cy="3236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Organization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Formal Organization</a:t>
            </a:r>
          </a:p>
          <a:p>
            <a:pPr marL="0" indent="0" fontAlgn="t">
              <a:buNone/>
            </a:pPr>
            <a:r>
              <a:rPr lang="en-US" b="1" dirty="0"/>
              <a:t>Definition: </a:t>
            </a:r>
            <a:r>
              <a:rPr lang="en-US" dirty="0"/>
              <a:t>Deliberately created, planned structures with specific objectives, defined roles, and established authority. (e.g., businesses, schools).</a:t>
            </a:r>
          </a:p>
          <a:p>
            <a:pPr marL="0" indent="0" fontAlgn="t">
              <a:buNone/>
            </a:pPr>
            <a:r>
              <a:rPr lang="en-US" b="1" dirty="0"/>
              <a:t>Structure: </a:t>
            </a:r>
            <a:r>
              <a:rPr lang="en-US" dirty="0"/>
              <a:t>Hierarchical, with clear chains of command and official channels.</a:t>
            </a:r>
          </a:p>
          <a:p>
            <a:pPr marL="0" indent="0" fontAlgn="t">
              <a:buNone/>
            </a:pPr>
            <a:r>
              <a:rPr lang="en-US" b="1" dirty="0"/>
              <a:t>Purpose</a:t>
            </a:r>
            <a:r>
              <a:rPr lang="en-US" dirty="0"/>
              <a:t>: Achieve organizational goals (e.g., profit, service delivery).</a:t>
            </a:r>
          </a:p>
          <a:p>
            <a:pPr marL="0" indent="0" fontAlgn="t">
              <a:buNone/>
            </a:pPr>
            <a:r>
              <a:rPr lang="en-US" b="1" dirty="0"/>
              <a:t>Rules: </a:t>
            </a:r>
            <a:r>
              <a:rPr lang="en-US" dirty="0"/>
              <a:t>Governed by formal rules, policies, and procedures.</a:t>
            </a:r>
          </a:p>
          <a:p>
            <a:pPr marL="0" indent="0" fontAlgn="t">
              <a:buNone/>
            </a:pPr>
            <a:r>
              <a:rPr lang="en-US" b="1" dirty="0"/>
              <a:t>Communication: </a:t>
            </a:r>
            <a:r>
              <a:rPr lang="en-US" dirty="0"/>
              <a:t>Follows official, top-down, or scalar chain.</a:t>
            </a:r>
          </a:p>
          <a:p>
            <a:pPr marL="0" indent="0" fontAlgn="t">
              <a:buNone/>
            </a:pPr>
            <a:r>
              <a:rPr lang="en-US" b="1" dirty="0"/>
              <a:t>Examples</a:t>
            </a:r>
            <a:r>
              <a:rPr lang="en-US" dirty="0"/>
              <a:t>: Government agencies, corporations, universities, military. </a:t>
            </a:r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Organization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Informal </a:t>
            </a:r>
            <a:r>
              <a:rPr lang="en-US" b="1" dirty="0"/>
              <a:t>Organization</a:t>
            </a:r>
            <a:endParaRPr lang="en-US" dirty="0"/>
          </a:p>
          <a:p>
            <a:pPr marL="0" indent="0" fontAlgn="t">
              <a:buNone/>
            </a:pPr>
            <a:r>
              <a:rPr lang="en-US" b="1" dirty="0"/>
              <a:t>Definition</a:t>
            </a:r>
            <a:r>
              <a:rPr lang="en-US" dirty="0"/>
              <a:t>: Spontaneous social structures arising from personal interactions and relationships.</a:t>
            </a:r>
          </a:p>
          <a:p>
            <a:pPr marL="0" indent="0" fontAlgn="t">
              <a:buNone/>
            </a:pPr>
            <a:r>
              <a:rPr lang="en-US" b="1" dirty="0"/>
              <a:t>Structure:</a:t>
            </a:r>
            <a:r>
              <a:rPr lang="en-US" dirty="0"/>
              <a:t> Loosely structured, no formal hierarchy.</a:t>
            </a:r>
          </a:p>
          <a:p>
            <a:pPr marL="0" indent="0" fontAlgn="t">
              <a:buNone/>
            </a:pPr>
            <a:r>
              <a:rPr lang="en-US" b="1" dirty="0"/>
              <a:t>Purpose</a:t>
            </a:r>
            <a:r>
              <a:rPr lang="en-US" dirty="0"/>
              <a:t>: Satisfy social, emotional, and psychological needs (belonging, support).</a:t>
            </a:r>
          </a:p>
          <a:p>
            <a:pPr marL="0" indent="0" fontAlgn="t">
              <a:buNone/>
            </a:pPr>
            <a:r>
              <a:rPr lang="en-US" b="1" dirty="0"/>
              <a:t>Rules:</a:t>
            </a:r>
            <a:r>
              <a:rPr lang="en-US" dirty="0"/>
              <a:t> Governed by group norms, values, and beliefs.</a:t>
            </a:r>
          </a:p>
          <a:p>
            <a:pPr marL="0" indent="0" fontAlgn="t">
              <a:buNone/>
            </a:pPr>
            <a:r>
              <a:rPr lang="en-US" b="1" dirty="0"/>
              <a:t>Communication:</a:t>
            </a:r>
            <a:r>
              <a:rPr lang="en-US" dirty="0"/>
              <a:t> Free-flowing, grapevine, unofficial channels.</a:t>
            </a:r>
          </a:p>
          <a:p>
            <a:pPr marL="0" indent="0" fontAlgn="t">
              <a:buNone/>
            </a:pPr>
            <a:r>
              <a:rPr lang="en-US" b="1" dirty="0"/>
              <a:t>Examples:</a:t>
            </a:r>
            <a:r>
              <a:rPr lang="en-US" dirty="0"/>
              <a:t> Lunchtime cliques, friend groups, social networks within a workplace. </a:t>
            </a:r>
          </a:p>
          <a:p>
            <a:pPr marL="0" indent="0" fontAlgn="t">
              <a:buNone/>
            </a:pPr>
            <a:r>
              <a:rPr lang="en-US" dirty="0"/>
              <a:t>Key Sociological Relationship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Organization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1" dirty="0"/>
              <a:t>Interdependence:</a:t>
            </a:r>
            <a:r>
              <a:rPr lang="en-US" dirty="0"/>
              <a:t> The informal organization develops within the formal one, often complementing or sometimes challenging its formal structures.</a:t>
            </a:r>
          </a:p>
          <a:p>
            <a:pPr fontAlgn="t"/>
            <a:r>
              <a:rPr lang="en-US" b="1" dirty="0"/>
              <a:t>Influence:</a:t>
            </a:r>
            <a:r>
              <a:rPr lang="en-US" dirty="0"/>
              <a:t> While formal organizations dictate what needs to be done, informal groups often influence how it gets done and foster workplace culture.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/>
              <a:t>Key Differences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1" dirty="0"/>
              <a:t>Structure</a:t>
            </a:r>
            <a:r>
              <a:rPr lang="en-US" dirty="0"/>
              <a:t>: Formal organizations have a defined structure; informal organizations do not.</a:t>
            </a:r>
          </a:p>
          <a:p>
            <a:pPr fontAlgn="t"/>
            <a:r>
              <a:rPr lang="en-US" b="1" dirty="0"/>
              <a:t>Communication</a:t>
            </a:r>
            <a:r>
              <a:rPr lang="en-US" dirty="0"/>
              <a:t>: Formal organizations rely on official channels; informal organizations use personal interactions.</a:t>
            </a:r>
          </a:p>
          <a:p>
            <a:pPr fontAlgn="t"/>
            <a:r>
              <a:rPr lang="en-US" b="1" dirty="0"/>
              <a:t>Goals</a:t>
            </a:r>
            <a:r>
              <a:rPr lang="en-US" dirty="0"/>
              <a:t>: Formal organizations focus on specific objectives; informal organizations may prioritize social connections.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285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Organization</vt:lpstr>
      <vt:lpstr>Organizations</vt:lpstr>
      <vt:lpstr>Types of Organization</vt:lpstr>
      <vt:lpstr>Types of Organization</vt:lpstr>
      <vt:lpstr>Types of Organization</vt:lpstr>
      <vt:lpstr>Key Differences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15</cp:revision>
  <dcterms:created xsi:type="dcterms:W3CDTF">2025-12-02T09:03:41Z</dcterms:created>
  <dcterms:modified xsi:type="dcterms:W3CDTF">2025-12-09T00:32:45Z</dcterms:modified>
</cp:coreProperties>
</file>