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5"/>
  </p:notesMasterIdLst>
  <p:sldIdLst>
    <p:sldId id="256" r:id="rId2"/>
    <p:sldId id="266" r:id="rId3"/>
    <p:sldId id="257" r:id="rId4"/>
    <p:sldId id="26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7" r:id="rId23"/>
    <p:sldId id="278" r:id="rId24"/>
    <p:sldId id="28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6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B87F50-568A-45BC-B6CF-804C3C785E7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7232CC5-0A6F-4AD9-B43F-22E5F9F5C6EF}">
      <dgm:prSet phldrT="[Text]"/>
      <dgm:spPr/>
      <dgm:t>
        <a:bodyPr/>
        <a:lstStyle/>
        <a:p>
          <a:pPr algn="l"/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observation</a:t>
          </a:r>
          <a:endParaRPr lang="en-US" dirty="0"/>
        </a:p>
      </dgm:t>
    </dgm:pt>
    <dgm:pt modelId="{1E720A77-179B-47FF-AF17-2BBB53D2C085}" type="parTrans" cxnId="{28630C57-CFF4-43A6-9D81-69C5244D4972}">
      <dgm:prSet/>
      <dgm:spPr/>
      <dgm:t>
        <a:bodyPr/>
        <a:lstStyle/>
        <a:p>
          <a:endParaRPr lang="en-US"/>
        </a:p>
      </dgm:t>
    </dgm:pt>
    <dgm:pt modelId="{2531BA15-53CB-49C2-A00D-C690515FD462}" type="sibTrans" cxnId="{28630C57-CFF4-43A6-9D81-69C5244D4972}">
      <dgm:prSet/>
      <dgm:spPr/>
      <dgm:t>
        <a:bodyPr/>
        <a:lstStyle/>
        <a:p>
          <a:endParaRPr lang="en-US"/>
        </a:p>
      </dgm:t>
    </dgm:pt>
    <dgm:pt modelId="{F80FBBF8-DAD7-441F-8581-788AF9AE8FEE}">
      <dgm:prSet phldrT="[Text]"/>
      <dgm:spPr/>
      <dgm:t>
        <a:bodyPr/>
        <a:lstStyle/>
        <a:p>
          <a:r>
            <a:rPr lang="en-US" b="1" dirty="0" smtClean="0"/>
            <a:t>Questioning</a:t>
          </a:r>
          <a:endParaRPr lang="en-US" b="1" dirty="0"/>
        </a:p>
      </dgm:t>
    </dgm:pt>
    <dgm:pt modelId="{0F77BCD7-78FA-4B1D-B9C5-848E967B81E3}" type="parTrans" cxnId="{BD628D75-6D15-4087-A466-06F547BD04D4}">
      <dgm:prSet/>
      <dgm:spPr/>
      <dgm:t>
        <a:bodyPr/>
        <a:lstStyle/>
        <a:p>
          <a:endParaRPr lang="en-US"/>
        </a:p>
      </dgm:t>
    </dgm:pt>
    <dgm:pt modelId="{658826FF-BBC6-43D3-91C6-D9FD7D2CB725}" type="sibTrans" cxnId="{BD628D75-6D15-4087-A466-06F547BD04D4}">
      <dgm:prSet/>
      <dgm:spPr/>
      <dgm:t>
        <a:bodyPr/>
        <a:lstStyle/>
        <a:p>
          <a:endParaRPr lang="en-US"/>
        </a:p>
      </dgm:t>
    </dgm:pt>
    <dgm:pt modelId="{0B722760-4166-473E-A2B5-98141F070CA7}">
      <dgm:prSet phldrT="[Text]"/>
      <dgm:spPr/>
      <dgm:t>
        <a:bodyPr/>
        <a:lstStyle/>
        <a:p>
          <a:r>
            <a:rPr lang="en-US" b="1" dirty="0" smtClean="0"/>
            <a:t>Hypothesis</a:t>
          </a:r>
          <a:endParaRPr lang="en-US" b="1" dirty="0"/>
        </a:p>
      </dgm:t>
    </dgm:pt>
    <dgm:pt modelId="{A2FADEAA-3344-4AB2-B4E0-9A68A77D96FF}" type="parTrans" cxnId="{C5A0735E-650E-4CA9-9568-BB2AF9F00A71}">
      <dgm:prSet/>
      <dgm:spPr/>
      <dgm:t>
        <a:bodyPr/>
        <a:lstStyle/>
        <a:p>
          <a:endParaRPr lang="en-US"/>
        </a:p>
      </dgm:t>
    </dgm:pt>
    <dgm:pt modelId="{62B3B888-1380-4D82-96FF-7405A341E9E6}" type="sibTrans" cxnId="{C5A0735E-650E-4CA9-9568-BB2AF9F00A71}">
      <dgm:prSet/>
      <dgm:spPr/>
      <dgm:t>
        <a:bodyPr/>
        <a:lstStyle/>
        <a:p>
          <a:endParaRPr lang="en-US"/>
        </a:p>
      </dgm:t>
    </dgm:pt>
    <dgm:pt modelId="{7A73F133-0AEB-4903-8A21-B39F35012F0B}">
      <dgm:prSet phldrT="[Text]"/>
      <dgm:spPr/>
      <dgm:t>
        <a:bodyPr/>
        <a:lstStyle/>
        <a:p>
          <a:r>
            <a:rPr lang="en-US" b="1" dirty="0" smtClean="0"/>
            <a:t>Analysis</a:t>
          </a:r>
          <a:endParaRPr lang="en-US" b="1" dirty="0"/>
        </a:p>
      </dgm:t>
    </dgm:pt>
    <dgm:pt modelId="{9F30506F-F1B2-4348-BDD9-B81D4D8A6F3F}" type="parTrans" cxnId="{01BE42DC-AAD7-4F00-9F7F-5DA3913E2F82}">
      <dgm:prSet/>
      <dgm:spPr/>
      <dgm:t>
        <a:bodyPr/>
        <a:lstStyle/>
        <a:p>
          <a:endParaRPr lang="en-US"/>
        </a:p>
      </dgm:t>
    </dgm:pt>
    <dgm:pt modelId="{B68AD8B4-1E88-435D-9082-29F88FB0061E}" type="sibTrans" cxnId="{01BE42DC-AAD7-4F00-9F7F-5DA3913E2F82}">
      <dgm:prSet/>
      <dgm:spPr/>
      <dgm:t>
        <a:bodyPr/>
        <a:lstStyle/>
        <a:p>
          <a:endParaRPr lang="en-US"/>
        </a:p>
      </dgm:t>
    </dgm:pt>
    <dgm:pt modelId="{6E497080-83AF-44E3-BBBE-84F337DC1BC8}">
      <dgm:prSet phldrT="[Text]"/>
      <dgm:spPr/>
      <dgm:t>
        <a:bodyPr/>
        <a:lstStyle/>
        <a:p>
          <a:r>
            <a:rPr lang="en-US" b="1" dirty="0" smtClean="0"/>
            <a:t>Result</a:t>
          </a:r>
          <a:endParaRPr lang="en-US" b="1" dirty="0"/>
        </a:p>
      </dgm:t>
    </dgm:pt>
    <dgm:pt modelId="{96F8410D-CB0B-4B70-8FFA-D1C49FF0C8E4}" type="parTrans" cxnId="{BD08B2B8-F64C-4FF0-B728-E5D6055FF38E}">
      <dgm:prSet/>
      <dgm:spPr/>
      <dgm:t>
        <a:bodyPr/>
        <a:lstStyle/>
        <a:p>
          <a:endParaRPr lang="en-US"/>
        </a:p>
      </dgm:t>
    </dgm:pt>
    <dgm:pt modelId="{753EEBFB-FF27-4AF2-AD58-A2335FC06AF9}" type="sibTrans" cxnId="{BD08B2B8-F64C-4FF0-B728-E5D6055FF38E}">
      <dgm:prSet/>
      <dgm:spPr/>
      <dgm:t>
        <a:bodyPr/>
        <a:lstStyle/>
        <a:p>
          <a:endParaRPr lang="en-US"/>
        </a:p>
      </dgm:t>
    </dgm:pt>
    <dgm:pt modelId="{A6CD70CE-C083-495D-837B-19DE9DEEC6C3}" type="pres">
      <dgm:prSet presAssocID="{96B87F50-568A-45BC-B6CF-804C3C785E7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2CF273CE-E210-456E-BB5A-EC095F8DD88C}" type="pres">
      <dgm:prSet presAssocID="{96B87F50-568A-45BC-B6CF-804C3C785E78}" presName="Name1" presStyleCnt="0"/>
      <dgm:spPr/>
    </dgm:pt>
    <dgm:pt modelId="{511D514F-80A6-4D39-9073-AE965FF75260}" type="pres">
      <dgm:prSet presAssocID="{96B87F50-568A-45BC-B6CF-804C3C785E78}" presName="cycle" presStyleCnt="0"/>
      <dgm:spPr/>
    </dgm:pt>
    <dgm:pt modelId="{53125568-D78E-45A9-9B6C-9339D683EBE0}" type="pres">
      <dgm:prSet presAssocID="{96B87F50-568A-45BC-B6CF-804C3C785E78}" presName="srcNode" presStyleLbl="node1" presStyleIdx="0" presStyleCnt="5"/>
      <dgm:spPr/>
    </dgm:pt>
    <dgm:pt modelId="{07EAD0A0-4C42-4481-BE65-44B7CEEB6BB8}" type="pres">
      <dgm:prSet presAssocID="{96B87F50-568A-45BC-B6CF-804C3C785E78}" presName="conn" presStyleLbl="parChTrans1D2" presStyleIdx="0" presStyleCnt="1"/>
      <dgm:spPr/>
      <dgm:t>
        <a:bodyPr/>
        <a:lstStyle/>
        <a:p>
          <a:endParaRPr lang="en-US"/>
        </a:p>
      </dgm:t>
    </dgm:pt>
    <dgm:pt modelId="{BC60279B-23F4-4BFC-9FE4-A3FFEFC56303}" type="pres">
      <dgm:prSet presAssocID="{96B87F50-568A-45BC-B6CF-804C3C785E78}" presName="extraNode" presStyleLbl="node1" presStyleIdx="0" presStyleCnt="5"/>
      <dgm:spPr/>
    </dgm:pt>
    <dgm:pt modelId="{A1EA48C0-E823-49DA-9DD7-CBCC2A8764A8}" type="pres">
      <dgm:prSet presAssocID="{96B87F50-568A-45BC-B6CF-804C3C785E78}" presName="dstNode" presStyleLbl="node1" presStyleIdx="0" presStyleCnt="5"/>
      <dgm:spPr/>
    </dgm:pt>
    <dgm:pt modelId="{794F2EBD-85A8-409F-B5D4-737F9A5E0DC2}" type="pres">
      <dgm:prSet presAssocID="{17232CC5-0A6F-4AD9-B43F-22E5F9F5C6EF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9AA85A-E95B-4601-8704-531BB6AD12DD}" type="pres">
      <dgm:prSet presAssocID="{17232CC5-0A6F-4AD9-B43F-22E5F9F5C6EF}" presName="accent_1" presStyleCnt="0"/>
      <dgm:spPr/>
    </dgm:pt>
    <dgm:pt modelId="{10F32437-BBEA-48F6-A372-6A80D6C89D97}" type="pres">
      <dgm:prSet presAssocID="{17232CC5-0A6F-4AD9-B43F-22E5F9F5C6EF}" presName="accentRepeatNode" presStyleLbl="solidFgAcc1" presStyleIdx="0" presStyleCnt="5"/>
      <dgm:spPr/>
    </dgm:pt>
    <dgm:pt modelId="{B49C94D1-AA5F-4364-80F2-BD297071AD63}" type="pres">
      <dgm:prSet presAssocID="{F80FBBF8-DAD7-441F-8581-788AF9AE8FEE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38DAFC-6D59-4B94-9CCB-AD5ACF960000}" type="pres">
      <dgm:prSet presAssocID="{F80FBBF8-DAD7-441F-8581-788AF9AE8FEE}" presName="accent_2" presStyleCnt="0"/>
      <dgm:spPr/>
    </dgm:pt>
    <dgm:pt modelId="{B4F38245-D4F3-41E1-9BCE-7DD3FE19D206}" type="pres">
      <dgm:prSet presAssocID="{F80FBBF8-DAD7-441F-8581-788AF9AE8FEE}" presName="accentRepeatNode" presStyleLbl="solidFgAcc1" presStyleIdx="1" presStyleCnt="5"/>
      <dgm:spPr/>
    </dgm:pt>
    <dgm:pt modelId="{2606C14B-B126-4445-8476-FD8F6DBABBF0}" type="pres">
      <dgm:prSet presAssocID="{0B722760-4166-473E-A2B5-98141F070CA7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057FA4-DFC9-47A9-8859-BFAB95356260}" type="pres">
      <dgm:prSet presAssocID="{0B722760-4166-473E-A2B5-98141F070CA7}" presName="accent_3" presStyleCnt="0"/>
      <dgm:spPr/>
    </dgm:pt>
    <dgm:pt modelId="{A44989D1-FA1E-4F96-815A-33850E5440D6}" type="pres">
      <dgm:prSet presAssocID="{0B722760-4166-473E-A2B5-98141F070CA7}" presName="accentRepeatNode" presStyleLbl="solidFgAcc1" presStyleIdx="2" presStyleCnt="5"/>
      <dgm:spPr/>
    </dgm:pt>
    <dgm:pt modelId="{291A6A1A-547A-40E3-B9E3-35191CDC1F75}" type="pres">
      <dgm:prSet presAssocID="{7A73F133-0AEB-4903-8A21-B39F35012F0B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B6B203-9B17-4972-981D-3591D3DC6214}" type="pres">
      <dgm:prSet presAssocID="{7A73F133-0AEB-4903-8A21-B39F35012F0B}" presName="accent_4" presStyleCnt="0"/>
      <dgm:spPr/>
    </dgm:pt>
    <dgm:pt modelId="{7207DB35-49BB-4111-86BB-46C3B146AF22}" type="pres">
      <dgm:prSet presAssocID="{7A73F133-0AEB-4903-8A21-B39F35012F0B}" presName="accentRepeatNode" presStyleLbl="solidFgAcc1" presStyleIdx="3" presStyleCnt="5"/>
      <dgm:spPr/>
    </dgm:pt>
    <dgm:pt modelId="{B19C03F3-53CC-4105-8DEE-D325ADE56EC3}" type="pres">
      <dgm:prSet presAssocID="{6E497080-83AF-44E3-BBBE-84F337DC1BC8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AB3A81-1E17-4F96-B04D-0011B235D437}" type="pres">
      <dgm:prSet presAssocID="{6E497080-83AF-44E3-BBBE-84F337DC1BC8}" presName="accent_5" presStyleCnt="0"/>
      <dgm:spPr/>
    </dgm:pt>
    <dgm:pt modelId="{11CEE4F6-B6B5-48AD-A837-F71F05E93FBC}" type="pres">
      <dgm:prSet presAssocID="{6E497080-83AF-44E3-BBBE-84F337DC1BC8}" presName="accentRepeatNode" presStyleLbl="solidFgAcc1" presStyleIdx="4" presStyleCnt="5"/>
      <dgm:spPr/>
    </dgm:pt>
  </dgm:ptLst>
  <dgm:cxnLst>
    <dgm:cxn modelId="{3967EE5A-FAFE-4357-93EE-B8C166FBA400}" type="presOf" srcId="{7A73F133-0AEB-4903-8A21-B39F35012F0B}" destId="{291A6A1A-547A-40E3-B9E3-35191CDC1F75}" srcOrd="0" destOrd="0" presId="urn:microsoft.com/office/officeart/2008/layout/VerticalCurvedList"/>
    <dgm:cxn modelId="{C5A0735E-650E-4CA9-9568-BB2AF9F00A71}" srcId="{96B87F50-568A-45BC-B6CF-804C3C785E78}" destId="{0B722760-4166-473E-A2B5-98141F070CA7}" srcOrd="2" destOrd="0" parTransId="{A2FADEAA-3344-4AB2-B4E0-9A68A77D96FF}" sibTransId="{62B3B888-1380-4D82-96FF-7405A341E9E6}"/>
    <dgm:cxn modelId="{BD628D75-6D15-4087-A466-06F547BD04D4}" srcId="{96B87F50-568A-45BC-B6CF-804C3C785E78}" destId="{F80FBBF8-DAD7-441F-8581-788AF9AE8FEE}" srcOrd="1" destOrd="0" parTransId="{0F77BCD7-78FA-4B1D-B9C5-848E967B81E3}" sibTransId="{658826FF-BBC6-43D3-91C6-D9FD7D2CB725}"/>
    <dgm:cxn modelId="{28630C57-CFF4-43A6-9D81-69C5244D4972}" srcId="{96B87F50-568A-45BC-B6CF-804C3C785E78}" destId="{17232CC5-0A6F-4AD9-B43F-22E5F9F5C6EF}" srcOrd="0" destOrd="0" parTransId="{1E720A77-179B-47FF-AF17-2BBB53D2C085}" sibTransId="{2531BA15-53CB-49C2-A00D-C690515FD462}"/>
    <dgm:cxn modelId="{AD14419D-2891-4132-95FD-4C17FABA26DE}" type="presOf" srcId="{17232CC5-0A6F-4AD9-B43F-22E5F9F5C6EF}" destId="{794F2EBD-85A8-409F-B5D4-737F9A5E0DC2}" srcOrd="0" destOrd="0" presId="urn:microsoft.com/office/officeart/2008/layout/VerticalCurvedList"/>
    <dgm:cxn modelId="{01BE42DC-AAD7-4F00-9F7F-5DA3913E2F82}" srcId="{96B87F50-568A-45BC-B6CF-804C3C785E78}" destId="{7A73F133-0AEB-4903-8A21-B39F35012F0B}" srcOrd="3" destOrd="0" parTransId="{9F30506F-F1B2-4348-BDD9-B81D4D8A6F3F}" sibTransId="{B68AD8B4-1E88-435D-9082-29F88FB0061E}"/>
    <dgm:cxn modelId="{BD08B2B8-F64C-4FF0-B728-E5D6055FF38E}" srcId="{96B87F50-568A-45BC-B6CF-804C3C785E78}" destId="{6E497080-83AF-44E3-BBBE-84F337DC1BC8}" srcOrd="4" destOrd="0" parTransId="{96F8410D-CB0B-4B70-8FFA-D1C49FF0C8E4}" sibTransId="{753EEBFB-FF27-4AF2-AD58-A2335FC06AF9}"/>
    <dgm:cxn modelId="{9CFF1A0A-E090-4C9E-A3FF-9D124F6A4D53}" type="presOf" srcId="{0B722760-4166-473E-A2B5-98141F070CA7}" destId="{2606C14B-B126-4445-8476-FD8F6DBABBF0}" srcOrd="0" destOrd="0" presId="urn:microsoft.com/office/officeart/2008/layout/VerticalCurvedList"/>
    <dgm:cxn modelId="{EF74C4C3-5567-4B84-A705-8274212B349B}" type="presOf" srcId="{2531BA15-53CB-49C2-A00D-C690515FD462}" destId="{07EAD0A0-4C42-4481-BE65-44B7CEEB6BB8}" srcOrd="0" destOrd="0" presId="urn:microsoft.com/office/officeart/2008/layout/VerticalCurvedList"/>
    <dgm:cxn modelId="{222C845F-D6E4-4204-92C5-6ACBCDB76E1E}" type="presOf" srcId="{6E497080-83AF-44E3-BBBE-84F337DC1BC8}" destId="{B19C03F3-53CC-4105-8DEE-D325ADE56EC3}" srcOrd="0" destOrd="0" presId="urn:microsoft.com/office/officeart/2008/layout/VerticalCurvedList"/>
    <dgm:cxn modelId="{DABF8F11-8B7A-4C2D-BD87-5E02B48E7701}" type="presOf" srcId="{F80FBBF8-DAD7-441F-8581-788AF9AE8FEE}" destId="{B49C94D1-AA5F-4364-80F2-BD297071AD63}" srcOrd="0" destOrd="0" presId="urn:microsoft.com/office/officeart/2008/layout/VerticalCurvedList"/>
    <dgm:cxn modelId="{F8E4353B-2D6D-4538-9A42-113D7F1AF6E0}" type="presOf" srcId="{96B87F50-568A-45BC-B6CF-804C3C785E78}" destId="{A6CD70CE-C083-495D-837B-19DE9DEEC6C3}" srcOrd="0" destOrd="0" presId="urn:microsoft.com/office/officeart/2008/layout/VerticalCurvedList"/>
    <dgm:cxn modelId="{8800501E-4A2E-4F6C-BCD8-04CE1C2D65FB}" type="presParOf" srcId="{A6CD70CE-C083-495D-837B-19DE9DEEC6C3}" destId="{2CF273CE-E210-456E-BB5A-EC095F8DD88C}" srcOrd="0" destOrd="0" presId="urn:microsoft.com/office/officeart/2008/layout/VerticalCurvedList"/>
    <dgm:cxn modelId="{D2E06C77-7F6D-42D7-8C8D-0B4C8A735DAB}" type="presParOf" srcId="{2CF273CE-E210-456E-BB5A-EC095F8DD88C}" destId="{511D514F-80A6-4D39-9073-AE965FF75260}" srcOrd="0" destOrd="0" presId="urn:microsoft.com/office/officeart/2008/layout/VerticalCurvedList"/>
    <dgm:cxn modelId="{26B7D547-C727-45E2-A6B1-7A40DFA852A2}" type="presParOf" srcId="{511D514F-80A6-4D39-9073-AE965FF75260}" destId="{53125568-D78E-45A9-9B6C-9339D683EBE0}" srcOrd="0" destOrd="0" presId="urn:microsoft.com/office/officeart/2008/layout/VerticalCurvedList"/>
    <dgm:cxn modelId="{A18C8223-7671-4A9F-9C13-2103299A8806}" type="presParOf" srcId="{511D514F-80A6-4D39-9073-AE965FF75260}" destId="{07EAD0A0-4C42-4481-BE65-44B7CEEB6BB8}" srcOrd="1" destOrd="0" presId="urn:microsoft.com/office/officeart/2008/layout/VerticalCurvedList"/>
    <dgm:cxn modelId="{C7CBD8A6-1C97-4A88-9E14-2C0D1A199AFD}" type="presParOf" srcId="{511D514F-80A6-4D39-9073-AE965FF75260}" destId="{BC60279B-23F4-4BFC-9FE4-A3FFEFC56303}" srcOrd="2" destOrd="0" presId="urn:microsoft.com/office/officeart/2008/layout/VerticalCurvedList"/>
    <dgm:cxn modelId="{37F2AD99-EAB5-4EAB-AAE5-DFBCBE3560E7}" type="presParOf" srcId="{511D514F-80A6-4D39-9073-AE965FF75260}" destId="{A1EA48C0-E823-49DA-9DD7-CBCC2A8764A8}" srcOrd="3" destOrd="0" presId="urn:microsoft.com/office/officeart/2008/layout/VerticalCurvedList"/>
    <dgm:cxn modelId="{02D86D77-50C1-46B8-91EE-A3C69405ADE4}" type="presParOf" srcId="{2CF273CE-E210-456E-BB5A-EC095F8DD88C}" destId="{794F2EBD-85A8-409F-B5D4-737F9A5E0DC2}" srcOrd="1" destOrd="0" presId="urn:microsoft.com/office/officeart/2008/layout/VerticalCurvedList"/>
    <dgm:cxn modelId="{E8E80404-3A64-49D8-B689-9715B3CE7A22}" type="presParOf" srcId="{2CF273CE-E210-456E-BB5A-EC095F8DD88C}" destId="{D39AA85A-E95B-4601-8704-531BB6AD12DD}" srcOrd="2" destOrd="0" presId="urn:microsoft.com/office/officeart/2008/layout/VerticalCurvedList"/>
    <dgm:cxn modelId="{E04DDADD-32B7-4530-AF6F-9B0119B085EA}" type="presParOf" srcId="{D39AA85A-E95B-4601-8704-531BB6AD12DD}" destId="{10F32437-BBEA-48F6-A372-6A80D6C89D97}" srcOrd="0" destOrd="0" presId="urn:microsoft.com/office/officeart/2008/layout/VerticalCurvedList"/>
    <dgm:cxn modelId="{D8201936-2243-47B1-BF90-9E9B101B11A4}" type="presParOf" srcId="{2CF273CE-E210-456E-BB5A-EC095F8DD88C}" destId="{B49C94D1-AA5F-4364-80F2-BD297071AD63}" srcOrd="3" destOrd="0" presId="urn:microsoft.com/office/officeart/2008/layout/VerticalCurvedList"/>
    <dgm:cxn modelId="{B8627438-4851-431C-A0DE-029575355738}" type="presParOf" srcId="{2CF273CE-E210-456E-BB5A-EC095F8DD88C}" destId="{A838DAFC-6D59-4B94-9CCB-AD5ACF960000}" srcOrd="4" destOrd="0" presId="urn:microsoft.com/office/officeart/2008/layout/VerticalCurvedList"/>
    <dgm:cxn modelId="{854C22CF-0030-4693-83E0-8339D253CF20}" type="presParOf" srcId="{A838DAFC-6D59-4B94-9CCB-AD5ACF960000}" destId="{B4F38245-D4F3-41E1-9BCE-7DD3FE19D206}" srcOrd="0" destOrd="0" presId="urn:microsoft.com/office/officeart/2008/layout/VerticalCurvedList"/>
    <dgm:cxn modelId="{808C2D11-1E20-4CE3-84E2-F32BA99D917F}" type="presParOf" srcId="{2CF273CE-E210-456E-BB5A-EC095F8DD88C}" destId="{2606C14B-B126-4445-8476-FD8F6DBABBF0}" srcOrd="5" destOrd="0" presId="urn:microsoft.com/office/officeart/2008/layout/VerticalCurvedList"/>
    <dgm:cxn modelId="{6E970CC6-ED5B-4109-A808-0EC2894B7AF5}" type="presParOf" srcId="{2CF273CE-E210-456E-BB5A-EC095F8DD88C}" destId="{D5057FA4-DFC9-47A9-8859-BFAB95356260}" srcOrd="6" destOrd="0" presId="urn:microsoft.com/office/officeart/2008/layout/VerticalCurvedList"/>
    <dgm:cxn modelId="{BDEEB809-23A9-43CB-94F1-2B67850C075D}" type="presParOf" srcId="{D5057FA4-DFC9-47A9-8859-BFAB95356260}" destId="{A44989D1-FA1E-4F96-815A-33850E5440D6}" srcOrd="0" destOrd="0" presId="urn:microsoft.com/office/officeart/2008/layout/VerticalCurvedList"/>
    <dgm:cxn modelId="{8DD0B4B8-06E9-48B5-8683-6BC6C7801E94}" type="presParOf" srcId="{2CF273CE-E210-456E-BB5A-EC095F8DD88C}" destId="{291A6A1A-547A-40E3-B9E3-35191CDC1F75}" srcOrd="7" destOrd="0" presId="urn:microsoft.com/office/officeart/2008/layout/VerticalCurvedList"/>
    <dgm:cxn modelId="{D0A5E736-23CE-4F80-8320-EB31A5F0F850}" type="presParOf" srcId="{2CF273CE-E210-456E-BB5A-EC095F8DD88C}" destId="{41B6B203-9B17-4972-981D-3591D3DC6214}" srcOrd="8" destOrd="0" presId="urn:microsoft.com/office/officeart/2008/layout/VerticalCurvedList"/>
    <dgm:cxn modelId="{C69597F9-AD73-463B-AF00-31237C384CCD}" type="presParOf" srcId="{41B6B203-9B17-4972-981D-3591D3DC6214}" destId="{7207DB35-49BB-4111-86BB-46C3B146AF22}" srcOrd="0" destOrd="0" presId="urn:microsoft.com/office/officeart/2008/layout/VerticalCurvedList"/>
    <dgm:cxn modelId="{3F01DAEC-B85C-498D-9644-0026B13A11D4}" type="presParOf" srcId="{2CF273CE-E210-456E-BB5A-EC095F8DD88C}" destId="{B19C03F3-53CC-4105-8DEE-D325ADE56EC3}" srcOrd="9" destOrd="0" presId="urn:microsoft.com/office/officeart/2008/layout/VerticalCurvedList"/>
    <dgm:cxn modelId="{915D3963-D78C-413B-8852-925675DFE0C6}" type="presParOf" srcId="{2CF273CE-E210-456E-BB5A-EC095F8DD88C}" destId="{12AB3A81-1E17-4F96-B04D-0011B235D437}" srcOrd="10" destOrd="0" presId="urn:microsoft.com/office/officeart/2008/layout/VerticalCurvedList"/>
    <dgm:cxn modelId="{7B6BBCA1-2044-475F-B5C3-AC0A1B8579E2}" type="presParOf" srcId="{12AB3A81-1E17-4F96-B04D-0011B235D437}" destId="{11CEE4F6-B6B5-48AD-A837-F71F05E93FB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A15DF-CB91-4461-873E-1751B0C44C79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1B6EC-9972-4804-89FB-7D6434731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9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Science = Knowledge of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everything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around us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Living + Non-living + Natural events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systematic study is </a:t>
            </a:r>
            <a:r>
              <a:rPr lang="en-US" dirty="0" smtClean="0"/>
              <a:t>an organized, planned, and methodical approach to learning or research,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1B6EC-9972-4804-89FB-7D6434731F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28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Matter is anything that takes up space and can be weighed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1B6EC-9972-4804-89FB-7D6434731F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59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Photosynthesis is </a:t>
            </a:r>
            <a:r>
              <a:rPr lang="en-US" dirty="0" smtClean="0"/>
              <a:t>the process plants, algae, and some bacteria use to turn light energy into chemical energy, creating food for themselves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1B6EC-9972-4804-89FB-7D6434731F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2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science of breeding and caring for farm animals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1B6EC-9972-4804-89FB-7D6434731F9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12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auto"/>
            <a:r>
              <a:rPr lang="en-US" dirty="0" smtClean="0">
                <a:effectLst/>
              </a:rPr>
              <a:t>6.674×10-11 N⋅m2/kg26.674 cross 10 to the negative 11 power N center dot m squared / kg squared</a:t>
            </a:r>
          </a:p>
          <a:p>
            <a:pPr rtl="0" fontAlgn="auto"/>
            <a:r>
              <a:rPr lang="en-US" dirty="0" smtClean="0">
                <a:effectLst/>
              </a:rPr>
              <a:t>6.674×10−11 N⋅m2/kg2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1B6EC-9972-4804-89FB-7D6434731F9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19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 Law (Law of Inertia)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:An object at rest stays at rest, and an object in motion stays in motion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1B6EC-9972-4804-89FB-7D6434731F9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45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Applied physics </a:t>
            </a:r>
            <a:r>
              <a:rPr lang="en-US" dirty="0" smtClean="0"/>
              <a:t>uses fundamental physics principles to solve real-world problems and develop new technologies, acting as a bridge between theoretical physics and practical engineering applications</a:t>
            </a:r>
          </a:p>
          <a:p>
            <a:r>
              <a:rPr lang="en-US" dirty="0" smtClean="0"/>
              <a:t>2)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Astrophysics is </a:t>
            </a:r>
            <a:r>
              <a:rPr lang="en-US" dirty="0" smtClean="0"/>
              <a:t>the branch of science that uses physics and chemistry to understand the universe</a:t>
            </a:r>
          </a:p>
          <a:p>
            <a:r>
              <a:rPr lang="en-US" dirty="0" smtClean="0"/>
              <a:t>3)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Nuclear physics is </a:t>
            </a:r>
            <a:r>
              <a:rPr lang="en-US" dirty="0" smtClean="0"/>
              <a:t>the branch of physics studying the atomic nucleus, its particles (protons, neutrons),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1B6EC-9972-4804-89FB-7D6434731F9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65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All matter is made of extremely small, indivisible particles called atoms.</a:t>
            </a:r>
          </a:p>
          <a:p>
            <a:pPr marL="228600" indent="-228600">
              <a:buAutoNum type="arabicParenR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Electrons only emit or absorb energy (photons) when they jump between these specific orbits, moving to higher levels with absorbed energy and lower levels by emitting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1B6EC-9972-4804-89FB-7D6434731F9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22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6765EE-F0BB-4F15-B297-F7705818864B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361E13-1564-45D2-853D-6864656AF34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072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65EE-F0BB-4F15-B297-F7705818864B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1E13-1564-45D2-853D-6864656AF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54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65EE-F0BB-4F15-B297-F7705818864B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1E13-1564-45D2-853D-6864656AF34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08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65EE-F0BB-4F15-B297-F7705818864B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1E13-1564-45D2-853D-6864656AF34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318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65EE-F0BB-4F15-B297-F7705818864B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1E13-1564-45D2-853D-6864656AF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74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65EE-F0BB-4F15-B297-F7705818864B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1E13-1564-45D2-853D-6864656AF34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343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65EE-F0BB-4F15-B297-F7705818864B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1E13-1564-45D2-853D-6864656AF34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002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65EE-F0BB-4F15-B297-F7705818864B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1E13-1564-45D2-853D-6864656AF34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625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65EE-F0BB-4F15-B297-F7705818864B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1E13-1564-45D2-853D-6864656AF34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518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65EE-F0BB-4F15-B297-F7705818864B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1E13-1564-45D2-853D-6864656AF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37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65EE-F0BB-4F15-B297-F7705818864B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1E13-1564-45D2-853D-6864656AF34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886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65EE-F0BB-4F15-B297-F7705818864B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1E13-1564-45D2-853D-6864656AF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84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65EE-F0BB-4F15-B297-F7705818864B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1E13-1564-45D2-853D-6864656AF34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045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65EE-F0BB-4F15-B297-F7705818864B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1E13-1564-45D2-853D-6864656AF34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268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65EE-F0BB-4F15-B297-F7705818864B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1E13-1564-45D2-853D-6864656AF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23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65EE-F0BB-4F15-B297-F7705818864B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1E13-1564-45D2-853D-6864656AF34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988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65EE-F0BB-4F15-B297-F7705818864B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1E13-1564-45D2-853D-6864656AF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53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6765EE-F0BB-4F15-B297-F7705818864B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361E13-1564-45D2-853D-6864656AF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43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r>
              <a:rPr lang="en-US" b="1" dirty="0"/>
              <a:t>Branches of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ADNAN RAMZAN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BS(PSY)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761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Applications of Physics in Daily Life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3757847"/>
              </p:ext>
            </p:extLst>
          </p:nvPr>
        </p:nvGraphicFramePr>
        <p:xfrm>
          <a:off x="1295400" y="2557463"/>
          <a:ext cx="96012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/>
                <a:gridCol w="48006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Area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Use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Transport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Cars, trains, aircraft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Communication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Mobile phones, Internet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Medicine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X-ray, MRI, ECG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Home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Refrigerator, washing machine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Space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Satellites, rockets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106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Physics Experiments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 1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Motion &amp; Speed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Aim: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Calculate speed of a toy car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Speed = Distance ÷ Time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 2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Light Reflection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Shine torch on mirror → light changes direction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 3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Magnet Attraction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 attracts iron objects only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Conclusion: Magnetic force exists</a:t>
            </a:r>
          </a:p>
        </p:txBody>
      </p:sp>
    </p:spTree>
    <p:extLst>
      <p:ext uri="{BB962C8B-B14F-4D97-AF65-F5344CB8AC3E}">
        <p14:creationId xmlns:p14="http://schemas.microsoft.com/office/powerpoint/2010/main" val="231868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Chemistry?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Chemistry is the science of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matter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composition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changes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Matter is anything that has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 &amp; volume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4503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Major Themes in Chemistry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1816629"/>
              </p:ext>
            </p:extLst>
          </p:nvPr>
        </p:nvGraphicFramePr>
        <p:xfrm>
          <a:off x="1295400" y="2557463"/>
          <a:ext cx="96012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3200400"/>
                <a:gridCol w="32004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Concept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Explanation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Examples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Atoms &amp; Molecules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Smallest particles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H₂O water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Elements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Pure substances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Gold, oxygen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Compounds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Combination of elements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CO₂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States of Matter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Solid, liquid, gas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Ice → water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Chemical Reactions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New substances formed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Burning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Acids &amp; Bases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Chemical categories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Lemon vs soap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Physical Changes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 new substance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Melting ice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320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Where Chemistry is Used?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9533855"/>
              </p:ext>
            </p:extLst>
          </p:nvPr>
        </p:nvGraphicFramePr>
        <p:xfrm>
          <a:off x="1295400" y="2557463"/>
          <a:ext cx="96012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/>
                <a:gridCol w="48006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Field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Use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Food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Cooking, preservatives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Medicine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Drugs, vaccines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Sports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Energy drinks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Agriculture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Fertilizers, pesticides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Cleaning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Soap, detergents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4886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Chemistry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 1 → Vinegar + Baking Soda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Creates bubbles →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 dioxide gas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produced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 2 → Litmus Test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Blue → Red = Acid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 → Blue = Base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 3 → Rusting of Iron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Iron + Water + Air → Rust (chemical reaction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596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Biology?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Biology is the scientific study of life, encompassing all living organisms, their structures,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functions,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growth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origin,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evolution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interactions with each other and their environment,</a:t>
            </a:r>
          </a:p>
        </p:txBody>
      </p:sp>
    </p:spTree>
    <p:extLst>
      <p:ext uri="{BB962C8B-B14F-4D97-AF65-F5344CB8AC3E}">
        <p14:creationId xmlns:p14="http://schemas.microsoft.com/office/powerpoint/2010/main" val="2600431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Major Themes in Biology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9551524"/>
              </p:ext>
            </p:extLst>
          </p:nvPr>
        </p:nvGraphicFramePr>
        <p:xfrm>
          <a:off x="1295400" y="2557463"/>
          <a:ext cx="96012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3200400"/>
                <a:gridCol w="32004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Theme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Focus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Example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Cell Biology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Cells — basic unit of life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Plant cell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Human Anatomy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Organ systems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Heart, lungs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Genetics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Heredity &amp; DNA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Similarity with parents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Botany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Plants &amp; photosynthesis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Flowers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Zoology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Animals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Mammals, birds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Ecology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Environment &amp; interaction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Food chain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Evolution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Changes over time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Dinosaurs → birds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759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Characteristics of Living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Growth and development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Reproduction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Movement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Respiration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Nutrition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Response to stimuli</a:t>
            </a:r>
          </a:p>
        </p:txBody>
      </p:sp>
    </p:spTree>
    <p:extLst>
      <p:ext uri="{BB962C8B-B14F-4D97-AF65-F5344CB8AC3E}">
        <p14:creationId xmlns:p14="http://schemas.microsoft.com/office/powerpoint/2010/main" val="279926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Applications of 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 science (doctors, vaccines)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Farming and crop improvement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Animal husbandry (dairy, poultry)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Protection of environment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Biotechnology (insulin, cloning)</a:t>
            </a:r>
          </a:p>
        </p:txBody>
      </p:sp>
    </p:spTree>
    <p:extLst>
      <p:ext uri="{BB962C8B-B14F-4D97-AF65-F5344CB8AC3E}">
        <p14:creationId xmlns:p14="http://schemas.microsoft.com/office/powerpoint/2010/main" val="148676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370" y="2608446"/>
            <a:ext cx="6528748" cy="3411271"/>
          </a:xfrm>
        </p:spPr>
      </p:pic>
    </p:spTree>
    <p:extLst>
      <p:ext uri="{BB962C8B-B14F-4D97-AF65-F5344CB8AC3E}">
        <p14:creationId xmlns:p14="http://schemas.microsoft.com/office/powerpoint/2010/main" val="75093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Physics?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Physics is the branch of science that studies: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Matter and energy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Motion, force,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discovers the natural laws that explain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the world works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giving a foundation to engineering and technology.</a:t>
            </a:r>
          </a:p>
        </p:txBody>
      </p:sp>
    </p:spTree>
    <p:extLst>
      <p:ext uri="{BB962C8B-B14F-4D97-AF65-F5344CB8AC3E}">
        <p14:creationId xmlns:p14="http://schemas.microsoft.com/office/powerpoint/2010/main" val="2450012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Core Theory: Gravity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1027" y="2285999"/>
            <a:ext cx="9895570" cy="3912670"/>
          </a:xfrm>
        </p:spPr>
        <p:txBody>
          <a:bodyPr>
            <a:noAutofit/>
          </a:bodyPr>
          <a:lstStyle/>
          <a:p>
            <a:pPr lvl="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Gravity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Force that pulls objects toward each other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Newton’s Universal Law of Gravitation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800" dirty="0"/>
              <a:t>every object in the universe attracts every other object with a force called the gravitational </a:t>
            </a:r>
            <a:r>
              <a:rPr lang="en-US" sz="2800" dirty="0" smtClean="0"/>
              <a:t>force</a:t>
            </a:r>
          </a:p>
          <a:p>
            <a:pPr lv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gravity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depends on mass &amp;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distance</a:t>
            </a:r>
          </a:p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F=G m1m2/r2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26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Explains: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planets orbit the Sun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objects fall to the ground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 Example: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gravity → no atmosphere, no life, no stability for buildings or satellites!</a:t>
            </a:r>
          </a:p>
        </p:txBody>
      </p:sp>
    </p:spTree>
    <p:extLst>
      <p:ext uri="{BB962C8B-B14F-4D97-AF65-F5344CB8AC3E}">
        <p14:creationId xmlns:p14="http://schemas.microsoft.com/office/powerpoint/2010/main" val="2182091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Major Theories of Physics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Newton’s Laws of Motion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motion of objects</a:t>
            </a:r>
          </a:p>
          <a:p>
            <a:pPr lv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Relativity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speed of light, time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dilation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Quantum Mechanics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dirty="0"/>
              <a:t>Quantum mechanics is the science of the </a:t>
            </a:r>
            <a:r>
              <a:rPr lang="en-US" b="1" dirty="0"/>
              <a:t>very, very tiny</a:t>
            </a:r>
            <a:r>
              <a:rPr lang="en-US" dirty="0"/>
              <a:t> — things like atoms, electrons, and light particles</a:t>
            </a:r>
            <a:r>
              <a:rPr lang="en-US" dirty="0" smtClean="0"/>
              <a:t>.</a:t>
            </a:r>
          </a:p>
          <a:p>
            <a:pPr lvl="0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Electromagnetism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electricity,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magnetism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72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Special Relativity</a:t>
            </a:r>
          </a:p>
          <a:p>
            <a:r>
              <a:rPr lang="en-US" b="1" dirty="0"/>
              <a:t>Nothing can go faster than light</a:t>
            </a:r>
            <a:endParaRPr lang="en-US" dirty="0"/>
          </a:p>
          <a:p>
            <a:r>
              <a:rPr lang="en-US" b="1" dirty="0"/>
              <a:t>Time and space change</a:t>
            </a:r>
            <a:r>
              <a:rPr lang="en-US" dirty="0"/>
              <a:t> depending on how fast you move</a:t>
            </a:r>
          </a:p>
          <a:p>
            <a:r>
              <a:rPr lang="en-US" dirty="0"/>
              <a:t>If you move very fast:</a:t>
            </a:r>
          </a:p>
          <a:p>
            <a:pPr lvl="1"/>
            <a:r>
              <a:rPr lang="en-US" dirty="0"/>
              <a:t>Time slows down for you</a:t>
            </a:r>
          </a:p>
          <a:p>
            <a:pPr lvl="1"/>
            <a:r>
              <a:rPr lang="en-US" dirty="0"/>
              <a:t>Distances </a:t>
            </a:r>
            <a:r>
              <a:rPr lang="en-US" dirty="0" smtClean="0"/>
              <a:t>shrink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58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Physics Majors &amp; Career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Applied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	Applied </a:t>
            </a:r>
            <a:r>
              <a:rPr lang="en-US" dirty="0">
                <a:solidFill>
                  <a:schemeClr val="tx1"/>
                </a:solidFill>
              </a:rPr>
              <a:t>physics </a:t>
            </a:r>
            <a:r>
              <a:rPr lang="en-US" dirty="0"/>
              <a:t>uses fundamental physics principles to solve real-world problems and develop new technologies, acting as a bridge between theoretical physics and practical engineering </a:t>
            </a:r>
            <a:r>
              <a:rPr lang="en-US" dirty="0" smtClean="0"/>
              <a:t>applications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Astrophysics</a:t>
            </a:r>
          </a:p>
          <a:p>
            <a:pPr lvl="0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Physics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63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Careers: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 Scientist 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Robotics Engineer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Renewable Energy Specialist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Scientist/AI Programmer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Pilot &amp; Navigation Systems Expert</a:t>
            </a:r>
          </a:p>
        </p:txBody>
      </p:sp>
    </p:spTree>
    <p:extLst>
      <p:ext uri="{BB962C8B-B14F-4D97-AF65-F5344CB8AC3E}">
        <p14:creationId xmlns:p14="http://schemas.microsoft.com/office/powerpoint/2010/main" val="1392872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Practical Applications of Physics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Electricity Generation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Power plants, solar energy</a:t>
            </a:r>
          </a:p>
          <a:p>
            <a:pPr lv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 Technology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X-ray, MRI, ultrasound</a:t>
            </a:r>
          </a:p>
          <a:p>
            <a:pPr lv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Internet, satellites, fiber optics</a:t>
            </a:r>
          </a:p>
          <a:p>
            <a:pPr lv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Cars, airplanes, Maglev trains</a:t>
            </a:r>
          </a:p>
          <a:p>
            <a:pPr lv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Everyday Tools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Cameras, microwaves, smartphones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Physics is 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backbone of modern technology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4110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Chemistry?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Chemistry studies: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Matter → elements, atoms, molecules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substances interact, transform,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bond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changes in reactions</a:t>
            </a:r>
          </a:p>
        </p:txBody>
      </p:sp>
    </p:spTree>
    <p:extLst>
      <p:ext uri="{BB962C8B-B14F-4D97-AF65-F5344CB8AC3E}">
        <p14:creationId xmlns:p14="http://schemas.microsoft.com/office/powerpoint/2010/main" val="425036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Core Theory: Atomic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404" y="2454441"/>
            <a:ext cx="9828193" cy="3724977"/>
          </a:xfrm>
        </p:spPr>
        <p:txBody>
          <a:bodyPr>
            <a:noAutofit/>
          </a:bodyPr>
          <a:lstStyle/>
          <a:p>
            <a:pPr lv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matter is made of tiny particles called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atoms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Atoms combine through chemical bonds → molecules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 contributors: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Dalton (first atomic model)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Rutherford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(nucleus discovery)Gold foil experiment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Bohr (electron orbits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02694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Science is 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systematic study of the natural world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through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observation, experiments, investigations, and reasoning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Goals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gain knowledge and understand natural phenomena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improve technology and solve problems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make life easier and better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470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Branches of Chemistry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8294130"/>
              </p:ext>
            </p:extLst>
          </p:nvPr>
        </p:nvGraphicFramePr>
        <p:xfrm>
          <a:off x="1295400" y="2557463"/>
          <a:ext cx="9601200" cy="312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/>
                <a:gridCol w="4800600"/>
              </a:tblGrid>
              <a:tr h="5202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Branch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Focus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5202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Organic Chemistry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Carbon-based compounds (fuel, plastics, drugs)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5202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Inorganic Chemistry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Metals, minerals, industrial materials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5202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Physical Chemistry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Heat, energy, reaction rates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5202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Analytical Chemistry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Substance detection &amp; measurement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5202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Biochemistry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Chemical processes in living things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6347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Chemistry Majors &amp; Careers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Majors: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Engineering, Pharmaceutical Chemistry, Food Chemistry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Careers: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Pharmacist &amp; Drug Developer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Engineer (Petroleum, Manufacturing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Food &amp; Water Quality Expert</a:t>
            </a:r>
          </a:p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Chemist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602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Practical Applications of Chemistry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Medicine &amp; Vaccines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curing diseases</a:t>
            </a:r>
          </a:p>
          <a:p>
            <a:pPr lv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Fertilizers/Pesticides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improved farming</a:t>
            </a:r>
          </a:p>
          <a:p>
            <a:pPr lv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Purification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clean drinking water</a:t>
            </a:r>
          </a:p>
          <a:p>
            <a:pPr lv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Batteries &amp; Fuels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transportation &amp; power</a:t>
            </a:r>
          </a:p>
          <a:p>
            <a:pPr lv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Household Products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soaps, plastics, detergents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384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457" y="2444867"/>
            <a:ext cx="6237169" cy="3524931"/>
          </a:xfrm>
        </p:spPr>
      </p:pic>
    </p:spTree>
    <p:extLst>
      <p:ext uri="{BB962C8B-B14F-4D97-AF65-F5344CB8AC3E}">
        <p14:creationId xmlns:p14="http://schemas.microsoft.com/office/powerpoint/2010/main" val="1267798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Scientific method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8245641"/>
              </p:ext>
            </p:extLst>
          </p:nvPr>
        </p:nvGraphicFramePr>
        <p:xfrm>
          <a:off x="2411930" y="2557463"/>
          <a:ext cx="6510688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908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Major Branches of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Physics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Physics is the fundamental science studying matter, energy, force, and motion</a:t>
            </a:r>
            <a:br>
              <a:rPr lang="en-US" dirty="0"/>
            </a:br>
            <a:r>
              <a:rPr lang="en-US" b="1" dirty="0">
                <a:solidFill>
                  <a:srgbClr val="00B0F0"/>
                </a:solidFill>
              </a:rPr>
              <a:t>Example: </a:t>
            </a:r>
            <a:r>
              <a:rPr lang="en-US" dirty="0"/>
              <a:t>Electricity, motors, cars </a:t>
            </a:r>
            <a:r>
              <a:rPr lang="en-US" dirty="0" smtClean="0"/>
              <a:t>moving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Chemistry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Study of materials, their particles (atoms &amp; molecules), and how they change.</a:t>
            </a:r>
            <a:br>
              <a:rPr lang="en-US" dirty="0"/>
            </a:br>
            <a:r>
              <a:rPr lang="en-US" b="1" dirty="0">
                <a:solidFill>
                  <a:srgbClr val="00B0F0"/>
                </a:solidFill>
              </a:rPr>
              <a:t>Example: </a:t>
            </a:r>
            <a:r>
              <a:rPr lang="en-US" dirty="0"/>
              <a:t>Rusting, cooking food, fuel </a:t>
            </a:r>
            <a:r>
              <a:rPr lang="en-US" dirty="0" smtClean="0"/>
              <a:t>burning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Biology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Study of living organisms and life processes.</a:t>
            </a:r>
            <a:br>
              <a:rPr lang="en-US" dirty="0"/>
            </a:br>
            <a:r>
              <a:rPr lang="en-US" b="1" dirty="0">
                <a:solidFill>
                  <a:srgbClr val="00B0F0"/>
                </a:solidFill>
              </a:rPr>
              <a:t>Example: </a:t>
            </a:r>
            <a:r>
              <a:rPr lang="en-US" dirty="0"/>
              <a:t>Plants, animals, human body systems</a:t>
            </a:r>
          </a:p>
        </p:txBody>
      </p:sp>
    </p:spTree>
    <p:extLst>
      <p:ext uri="{BB962C8B-B14F-4D97-AF65-F5344CB8AC3E}">
        <p14:creationId xmlns:p14="http://schemas.microsoft.com/office/powerpoint/2010/main" val="3139444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Other Supporting Branches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8524663"/>
              </p:ext>
            </p:extLst>
          </p:nvPr>
        </p:nvGraphicFramePr>
        <p:xfrm>
          <a:off x="1295400" y="2557463"/>
          <a:ext cx="96012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3200400"/>
                <a:gridCol w="32004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Branch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What it studies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Example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Astronomy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Universe, stars, planets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Solar system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Geology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Earth's structure, rocks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Earthquakes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Zoology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Animals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Birds, fish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Botany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Plants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Photosynthesis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Microbiology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Microorganisms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Bacteria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Environmental Science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Ecosystems, pollution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Conservation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6870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Physics?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Physics is the branch of science that deals with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matter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interactions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explains: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objects move or stop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light travels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electricity works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sound reaches our ears</a:t>
            </a:r>
          </a:p>
        </p:txBody>
      </p:sp>
    </p:spTree>
    <p:extLst>
      <p:ext uri="{BB962C8B-B14F-4D97-AF65-F5344CB8AC3E}">
        <p14:creationId xmlns:p14="http://schemas.microsoft.com/office/powerpoint/2010/main" val="328461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Major Themes in Physics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6568935"/>
              </p:ext>
            </p:extLst>
          </p:nvPr>
        </p:nvGraphicFramePr>
        <p:xfrm>
          <a:off x="1295400" y="2557463"/>
          <a:ext cx="96012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3200400"/>
                <a:gridCol w="32004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Topic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What it means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Example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Mechanics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Motion &amp; forces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Running, driving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Light (Optics)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Reflection, refraction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Mirrors, lenses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Sound &amp; Waves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Sound production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Speakers, instruments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Heat (Thermodynamics)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Heat transfer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Cooking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Electricity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Electric current &amp; circuits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Bulbs, TV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Magnetism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Magnetic forces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Compass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Energy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Ability to do work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Solar/wind energy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265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Branches of </a:t>
            </a:r>
            <a:r>
              <a:rPr lang="en-US" b="1" dirty="0" smtClean="0"/>
              <a:t>Physics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Classical Physics (motion, forces)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 Physics (atoms, space science)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Nuclear Physics (radioactivity)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Electronics (phones, computers)</a:t>
            </a:r>
          </a:p>
        </p:txBody>
      </p:sp>
    </p:spTree>
    <p:extLst>
      <p:ext uri="{BB962C8B-B14F-4D97-AF65-F5344CB8AC3E}">
        <p14:creationId xmlns:p14="http://schemas.microsoft.com/office/powerpoint/2010/main" val="254557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121</TotalTime>
  <Words>1055</Words>
  <Application>Microsoft Office PowerPoint</Application>
  <PresentationFormat>Widescreen</PresentationFormat>
  <Paragraphs>300</Paragraphs>
  <Slides>33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Garamond</vt:lpstr>
      <vt:lpstr>Times New Roman</vt:lpstr>
      <vt:lpstr>Wingdings</vt:lpstr>
      <vt:lpstr>Organic</vt:lpstr>
      <vt:lpstr> Branches of Science</vt:lpstr>
      <vt:lpstr>PowerPoint Presentation</vt:lpstr>
      <vt:lpstr>Science</vt:lpstr>
      <vt:lpstr>Scientific method</vt:lpstr>
      <vt:lpstr>Major Branches of Science</vt:lpstr>
      <vt:lpstr>Other Supporting Branches</vt:lpstr>
      <vt:lpstr>What is Physics?</vt:lpstr>
      <vt:lpstr>Major Themes in Physics</vt:lpstr>
      <vt:lpstr>Branches of Physics</vt:lpstr>
      <vt:lpstr>Applications of Physics in Daily Life</vt:lpstr>
      <vt:lpstr>Physics Experiments </vt:lpstr>
      <vt:lpstr>What is Chemistry?</vt:lpstr>
      <vt:lpstr>Major Themes in Chemistry</vt:lpstr>
      <vt:lpstr>Where Chemistry is Used?</vt:lpstr>
      <vt:lpstr>Chemistry Experiments</vt:lpstr>
      <vt:lpstr>What is Biology?</vt:lpstr>
      <vt:lpstr>Major Themes in Biology</vt:lpstr>
      <vt:lpstr>Characteristics of Living Things</vt:lpstr>
      <vt:lpstr>Applications of Biology</vt:lpstr>
      <vt:lpstr>What is Physics?</vt:lpstr>
      <vt:lpstr>Core Theory: Gravity</vt:lpstr>
      <vt:lpstr>PowerPoint Presentation</vt:lpstr>
      <vt:lpstr>Major Theories of Physics</vt:lpstr>
      <vt:lpstr>PowerPoint Presentation</vt:lpstr>
      <vt:lpstr>Physics Majors &amp; Career Options</vt:lpstr>
      <vt:lpstr>Careers:</vt:lpstr>
      <vt:lpstr>Practical Applications of Physics</vt:lpstr>
      <vt:lpstr>What is Chemistry?</vt:lpstr>
      <vt:lpstr>Core Theory: Atomic Theory</vt:lpstr>
      <vt:lpstr>Branches of Chemistry</vt:lpstr>
      <vt:lpstr>Chemistry Majors &amp; Careers</vt:lpstr>
      <vt:lpstr>Practical Applications of Chemistry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Branches of Science</dc:title>
  <dc:creator>ADMIN</dc:creator>
  <cp:lastModifiedBy>ADMIN</cp:lastModifiedBy>
  <cp:revision>14</cp:revision>
  <dcterms:created xsi:type="dcterms:W3CDTF">2025-12-07T17:52:36Z</dcterms:created>
  <dcterms:modified xsi:type="dcterms:W3CDTF">2025-12-10T04:59:01Z</dcterms:modified>
</cp:coreProperties>
</file>