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423284"/>
            <a:ext cx="811033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HORMONES OF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testes are male reproductive organs that produce sperm (spermatogenesis) and secrete male sex hormones called androgens</a:t>
            </a:r>
            <a:r>
              <a:rPr lang="en-US" dirty="0" smtClean="0"/>
              <a:t>.</a:t>
            </a:r>
          </a:p>
          <a:p>
            <a:r>
              <a:rPr lang="en-US" dirty="0"/>
              <a:t>The primary and most important androgen is testosterone, which drives male reproductive physiology and secondary sexual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76531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1. Testosterone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Structure: </a:t>
            </a:r>
            <a:r>
              <a:rPr lang="en-US" dirty="0"/>
              <a:t>steroid hormone of the androgen group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Synthesis: </a:t>
            </a:r>
            <a:r>
              <a:rPr lang="en-US" dirty="0"/>
              <a:t>produced mainly in </a:t>
            </a:r>
            <a:r>
              <a:rPr lang="en-US" dirty="0" err="1"/>
              <a:t>Leydig</a:t>
            </a:r>
            <a:r>
              <a:rPr lang="en-US" dirty="0"/>
              <a:t> cells located in the interstitial tissue around the seminiferous tubules of the testes</a:t>
            </a:r>
            <a:r>
              <a:rPr lang="en-US" dirty="0" smtClean="0"/>
              <a:t>.</a:t>
            </a:r>
          </a:p>
          <a:p>
            <a:r>
              <a:rPr lang="en-US" b="1" dirty="0"/>
              <a:t>Regulation: </a:t>
            </a:r>
            <a:r>
              <a:rPr lang="en-US" dirty="0"/>
              <a:t>production is controlled by luteinizing hormone (LH) from the anterior pituitary, which is released in response to gonadotropin‑releasing hormone (</a:t>
            </a:r>
            <a:r>
              <a:rPr lang="en-US" dirty="0" err="1"/>
              <a:t>GnRH</a:t>
            </a:r>
            <a:r>
              <a:rPr lang="en-US" dirty="0"/>
              <a:t>) from the hypothalamus.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3"/>
            <a:ext cx="11092069" cy="54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Spermatogenesis: </a:t>
            </a:r>
            <a:r>
              <a:rPr lang="en-US" dirty="0"/>
              <a:t>essential for initiation &amp; maintenance of sperm cell </a:t>
            </a:r>
            <a:r>
              <a:rPr lang="en-US" dirty="0" smtClean="0"/>
              <a:t>production.</a:t>
            </a:r>
          </a:p>
          <a:p>
            <a:r>
              <a:rPr lang="en-US" b="1" dirty="0"/>
              <a:t>Secondary Sexual Characteristics: </a:t>
            </a:r>
            <a:r>
              <a:rPr lang="en-US" dirty="0"/>
              <a:t>develops male traits – facial &amp; body hair, deepened voice, increased muscle mass &amp; strength, enlargement of male reproductive organs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Libido</a:t>
            </a:r>
            <a:r>
              <a:rPr lang="en-US" b="1" dirty="0"/>
              <a:t>: </a:t>
            </a:r>
            <a:r>
              <a:rPr lang="en-US" dirty="0"/>
              <a:t>regulates sex drive &amp; sexual function.           </a:t>
            </a:r>
            <a:endParaRPr lang="en-US" dirty="0" smtClean="0"/>
          </a:p>
          <a:p>
            <a:r>
              <a:rPr lang="en-US" b="1" dirty="0" smtClean="0"/>
              <a:t>Bone </a:t>
            </a:r>
            <a:r>
              <a:rPr lang="en-US" b="1" dirty="0"/>
              <a:t>Density: </a:t>
            </a:r>
            <a:r>
              <a:rPr lang="en-US" dirty="0"/>
              <a:t>maintains bone strength in men.            </a:t>
            </a:r>
            <a:endParaRPr lang="en-US" dirty="0" smtClean="0"/>
          </a:p>
          <a:p>
            <a:r>
              <a:rPr lang="en-US" b="1" dirty="0" smtClean="0"/>
              <a:t>Mood </a:t>
            </a:r>
            <a:r>
              <a:rPr lang="en-US" b="1" dirty="0"/>
              <a:t>&amp; Energy: </a:t>
            </a:r>
            <a:r>
              <a:rPr lang="en-US" dirty="0"/>
              <a:t>influences mood, energy levels, and overall well‑being.</a:t>
            </a:r>
          </a:p>
        </p:txBody>
      </p:sp>
    </p:spTree>
    <p:extLst>
      <p:ext uri="{BB962C8B-B14F-4D97-AF65-F5344CB8AC3E}">
        <p14:creationId xmlns:p14="http://schemas.microsoft.com/office/powerpoint/2010/main" val="233655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2. </a:t>
            </a:r>
            <a:r>
              <a:rPr lang="en-US" b="1" dirty="0" err="1"/>
              <a:t>Dihydrotestosterone</a:t>
            </a:r>
            <a:r>
              <a:rPr lang="en-US" b="1" dirty="0"/>
              <a:t> (DHT)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Conversion: </a:t>
            </a:r>
            <a:r>
              <a:rPr lang="en-US" dirty="0"/>
              <a:t>formed from testosterone by the enzyme 5‑alpha reductase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Potency: </a:t>
            </a:r>
            <a:r>
              <a:rPr lang="en-US" dirty="0"/>
              <a:t>DHT is a more powerful androgen than testosterone</a:t>
            </a:r>
            <a:r>
              <a:rPr lang="en-US" dirty="0" smtClean="0"/>
              <a:t>.</a:t>
            </a:r>
          </a:p>
          <a:p>
            <a:r>
              <a:rPr lang="en-US" dirty="0"/>
              <a:t>Drives development of male external genitalia during fetal growth and facial/body hair growth at puberty</a:t>
            </a:r>
            <a:r>
              <a:rPr lang="en-US" dirty="0" smtClean="0"/>
              <a:t>.</a:t>
            </a:r>
          </a:p>
          <a:p>
            <a:r>
              <a:rPr lang="en-US" dirty="0"/>
              <a:t>Regulates prostate gland growth &amp; function.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functions of </a:t>
            </a:r>
            <a:r>
              <a:rPr lang="en-US" b="1" dirty="0" smtClean="0"/>
              <a:t>testosterone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of male external genitalia</a:t>
            </a:r>
            <a:r>
              <a:rPr lang="en-US" dirty="0" smtClean="0"/>
              <a:t>.</a:t>
            </a:r>
          </a:p>
          <a:p>
            <a:r>
              <a:rPr lang="en-US" dirty="0"/>
              <a:t>Promotion of facial and body hair growth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Regulation </a:t>
            </a:r>
            <a:r>
              <a:rPr lang="en-US" dirty="0"/>
              <a:t>of prostate gland function.</a:t>
            </a:r>
          </a:p>
        </p:txBody>
      </p:sp>
    </p:spTree>
    <p:extLst>
      <p:ext uri="{BB962C8B-B14F-4D97-AF65-F5344CB8AC3E}">
        <p14:creationId xmlns:p14="http://schemas.microsoft.com/office/powerpoint/2010/main" val="226804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3"/>
            <a:ext cx="11179534" cy="5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6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05" y="492981"/>
            <a:ext cx="811033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982131"/>
            <a:ext cx="11235193" cy="53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7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264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BASIC MEDICAL SCIENCE</vt:lpstr>
      <vt:lpstr>HORMONES OF TESTIS</vt:lpstr>
      <vt:lpstr> 1. Testosterone</vt:lpstr>
      <vt:lpstr>PowerPoint Presentation</vt:lpstr>
      <vt:lpstr>Functions</vt:lpstr>
      <vt:lpstr> 2. Dihydrotestosterone (DHT)</vt:lpstr>
      <vt:lpstr>Main functions of testosterone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2025-12-08T11:48:59Z</dcterms:created>
  <dcterms:modified xsi:type="dcterms:W3CDTF">2025-12-08T12:10:50Z</dcterms:modified>
</cp:coreProperties>
</file>