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6" r:id="rId3"/>
    <p:sldId id="257" r:id="rId4"/>
    <p:sldId id="258" r:id="rId5"/>
    <p:sldId id="259" r:id="rId6"/>
    <p:sldId id="260" r:id="rId7"/>
    <p:sldId id="261" r:id="rId8"/>
    <p:sldId id="262" r:id="rId9"/>
    <p:sldId id="263" r:id="rId10"/>
    <p:sldId id="264" r:id="rId11"/>
    <p:sldId id="265"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A2EF3-7518-4284-8BFD-5E8EC7F9FCC2}"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D8EEC-0B7D-4C7C-BFE8-3EB271B4DC2D}" type="slidenum">
              <a:rPr lang="en-US" smtClean="0"/>
              <a:t>‹#›</a:t>
            </a:fld>
            <a:endParaRPr lang="en-US"/>
          </a:p>
        </p:txBody>
      </p:sp>
    </p:spTree>
    <p:extLst>
      <p:ext uri="{BB962C8B-B14F-4D97-AF65-F5344CB8AC3E}">
        <p14:creationId xmlns:p14="http://schemas.microsoft.com/office/powerpoint/2010/main" val="1349329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ogle.com/search?q=cardiac+monitor&amp;oq=DIFFRENCE+BETWEEN+CARDIAC+MONITER+AND+CARDIAC+EVENT+MON&amp;gs_lcrp=EgZjaHJvbWUqCQgBECEYChigATIGCAAQRRg5MgkIARAhGAoYoAEyCQgCECEYChigATIHCAMQIRiPAjIHCAQQIRiPAjIHCAUQIRiPAtIBCjIwNjM1ajBqMTWoAgywAgHxBb444eF9uwST8QW-OOHhfbsEkw&amp;sourceid=chrome&amp;ie=UTF-8&amp;mstk=AUtExfCBIkaOx3JgXLCj6CbmwT9YBCg5zXD0LVPrzrefSP-Wp6XpJVv2cBZzidlCk8rZCPiNTfua40BE4myS9pV7lj7pc1eg_mjmtRjT9-xdzxVSgpfuS83wl-Uf6GJIiICfdPG6hiBWUCn4NjMS2MdIukix8kquLUYfLsKPMPJJc3QpKcs&amp;csui=3&amp;ved=2ahUKEwj-rMnL-quRAxX8TaQEHYH5Lo8QgK4QegQIARA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google.com/search?q=cardiac+event+monitor&amp;oq=DIFFRENCE+BETWEEN+CARDIAC+MONITER+AND+CARDIAC+EVENT+MON&amp;gs_lcrp=EgZjaHJvbWUqCQgBECEYChigATIGCAAQRRg5MgkIARAhGAoYoAEyCQgCECEYChigATIHCAMQIRiPAjIHCAQQIRiPAjIHCAUQIRiPAtIBCjIwNjM1ajBqMTWoAgywAgHxBb444eF9uwST8QW-OOHhfbsEkw&amp;sourceid=chrome&amp;ie=UTF-8&amp;mstk=AUtExfCBIkaOx3JgXLCj6CbmwT9YBCg5zXD0LVPrzrefSP-Wp6XpJVv2cBZzidlCk8rZCPiNTfua40BE4myS9pV7lj7pc1eg_mjmtRjT9-xdzxVSgpfuS83wl-Uf6GJIiICfdPG6hiBWUCn4NjMS2MdIukix8kquLUYfLsKPMPJJc3QpKcs&amp;csui=3&amp;ved=2ahUKEwj-rMnL-quRAxX8TaQEHYH5Lo8QgK4QegQIARA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standard </a:t>
            </a:r>
            <a:r>
              <a:rPr lang="en-US" sz="1200" b="1" i="0" kern="1200" dirty="0" smtClean="0">
                <a:solidFill>
                  <a:schemeClr val="tx1"/>
                </a:solidFill>
                <a:effectLst/>
                <a:latin typeface="+mn-lt"/>
                <a:ea typeface="+mn-ea"/>
                <a:cs typeface="+mn-cs"/>
                <a:hlinkClick r:id="rId3"/>
              </a:rPr>
              <a:t>cardiac monitor</a:t>
            </a:r>
            <a:r>
              <a:rPr lang="en-US" sz="1200" b="1" i="0" kern="1200" dirty="0" smtClean="0">
                <a:solidFill>
                  <a:schemeClr val="tx1"/>
                </a:solidFill>
                <a:effectLst/>
                <a:latin typeface="+mn-lt"/>
                <a:ea typeface="+mn-ea"/>
                <a:cs typeface="+mn-cs"/>
              </a:rPr>
              <a:t> (like a </a:t>
            </a:r>
            <a:r>
              <a:rPr lang="en-US" sz="1200" b="1" i="0" kern="1200" dirty="0" err="1" smtClean="0">
                <a:solidFill>
                  <a:schemeClr val="tx1"/>
                </a:solidFill>
                <a:effectLst/>
                <a:latin typeface="+mn-lt"/>
                <a:ea typeface="+mn-ea"/>
                <a:cs typeface="+mn-cs"/>
              </a:rPr>
              <a:t>Holter</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records continuously (24/7) for a short period (days), while a </a:t>
            </a:r>
            <a:r>
              <a:rPr lang="en-US" sz="1200" b="1" i="0" kern="1200" dirty="0" smtClean="0">
                <a:solidFill>
                  <a:schemeClr val="tx1"/>
                </a:solidFill>
                <a:effectLst/>
                <a:latin typeface="+mn-lt"/>
                <a:ea typeface="+mn-ea"/>
                <a:cs typeface="+mn-cs"/>
                <a:hlinkClick r:id="rId4"/>
              </a:rPr>
              <a:t>cardiac event monitor</a:t>
            </a:r>
            <a:r>
              <a:rPr lang="en-US" sz="1200" b="0" i="0" kern="1200" dirty="0" smtClean="0">
                <a:solidFill>
                  <a:schemeClr val="tx1"/>
                </a:solidFill>
                <a:effectLst/>
                <a:latin typeface="+mn-lt"/>
                <a:ea typeface="+mn-ea"/>
                <a:cs typeface="+mn-cs"/>
              </a:rPr>
              <a:t> is worn longer (weeks) but only records when you press a button or it detects an issue, capturing specific symptomatic episodes rather than constant data</a:t>
            </a:r>
            <a:endParaRPr lang="en-US" dirty="0"/>
          </a:p>
        </p:txBody>
      </p:sp>
      <p:sp>
        <p:nvSpPr>
          <p:cNvPr id="4" name="Slide Number Placeholder 3"/>
          <p:cNvSpPr>
            <a:spLocks noGrp="1"/>
          </p:cNvSpPr>
          <p:nvPr>
            <p:ph type="sldNum" sz="quarter" idx="10"/>
          </p:nvPr>
        </p:nvSpPr>
        <p:spPr/>
        <p:txBody>
          <a:bodyPr/>
          <a:lstStyle/>
          <a:p>
            <a:fld id="{6ACD8EEC-0B7D-4C7C-BFE8-3EB271B4DC2D}" type="slidenum">
              <a:rPr lang="en-US" smtClean="0"/>
              <a:t>3</a:t>
            </a:fld>
            <a:endParaRPr lang="en-US"/>
          </a:p>
        </p:txBody>
      </p:sp>
    </p:spTree>
    <p:extLst>
      <p:ext uri="{BB962C8B-B14F-4D97-AF65-F5344CB8AC3E}">
        <p14:creationId xmlns:p14="http://schemas.microsoft.com/office/powerpoint/2010/main" val="673543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implantable loop recorder (ILR) is a small device that a healthcare provider places in your chest, just beneath the skin. It monitors your heart rate and rhythm and records anything that's abnormal. Most stay implanted for up to three years, but it may come out sooner if your provider gets the information they need</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insert or fix (tissue or an artificial object) in a person's body, especially by surgery.</a:t>
            </a:r>
            <a:endParaRPr lang="en-US" dirty="0"/>
          </a:p>
        </p:txBody>
      </p:sp>
      <p:sp>
        <p:nvSpPr>
          <p:cNvPr id="4" name="Slide Number Placeholder 3"/>
          <p:cNvSpPr>
            <a:spLocks noGrp="1"/>
          </p:cNvSpPr>
          <p:nvPr>
            <p:ph type="sldNum" sz="quarter" idx="10"/>
          </p:nvPr>
        </p:nvSpPr>
        <p:spPr/>
        <p:txBody>
          <a:bodyPr/>
          <a:lstStyle/>
          <a:p>
            <a:fld id="{6ACD8EEC-0B7D-4C7C-BFE8-3EB271B4DC2D}" type="slidenum">
              <a:rPr lang="en-US" smtClean="0"/>
              <a:t>4</a:t>
            </a:fld>
            <a:endParaRPr lang="en-US"/>
          </a:p>
        </p:txBody>
      </p:sp>
    </p:spTree>
    <p:extLst>
      <p:ext uri="{BB962C8B-B14F-4D97-AF65-F5344CB8AC3E}">
        <p14:creationId xmlns:p14="http://schemas.microsoft.com/office/powerpoint/2010/main" val="51087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Heart palpitations (pal-</a:t>
            </a:r>
            <a:r>
              <a:rPr lang="en-US" sz="1200" b="0" i="0" kern="1200" dirty="0" err="1" smtClean="0">
                <a:solidFill>
                  <a:schemeClr val="tx1"/>
                </a:solidFill>
                <a:effectLst/>
                <a:latin typeface="+mn-lt"/>
                <a:ea typeface="+mn-ea"/>
                <a:cs typeface="+mn-cs"/>
              </a:rPr>
              <a:t>pih</a:t>
            </a:r>
            <a:r>
              <a:rPr lang="en-US" sz="1200" b="0" i="0" kern="1200" dirty="0" smtClean="0">
                <a:solidFill>
                  <a:schemeClr val="tx1"/>
                </a:solidFill>
                <a:effectLst/>
                <a:latin typeface="+mn-lt"/>
                <a:ea typeface="+mn-ea"/>
                <a:cs typeface="+mn-cs"/>
              </a:rPr>
              <a:t>-TAY-shuns) are feelings of having a </a:t>
            </a:r>
            <a:r>
              <a:rPr lang="en-US" sz="1200" b="0" i="0" kern="1200" dirty="0" smtClean="0">
                <a:solidFill>
                  <a:schemeClr val="tx1"/>
                </a:solidFill>
                <a:effectLst/>
                <a:latin typeface="+mn-lt"/>
                <a:ea typeface="+mn-ea"/>
                <a:cs typeface="+mn-cs"/>
              </a:rPr>
              <a:t>fast-beating</a:t>
            </a:r>
          </a:p>
          <a:p>
            <a:r>
              <a:rPr lang="en-US" sz="1200" b="0" i="0" kern="1200" dirty="0" smtClean="0">
                <a:solidFill>
                  <a:schemeClr val="tx1"/>
                </a:solidFill>
                <a:effectLst/>
                <a:latin typeface="+mn-lt"/>
                <a:ea typeface="+mn-ea"/>
                <a:cs typeface="+mn-cs"/>
              </a:rPr>
              <a:t>(fainting)fast onset, short duration, and spontaneous recovery</a:t>
            </a:r>
          </a:p>
          <a:p>
            <a:r>
              <a:rPr lang="en-US" sz="1200" b="0" i="0" kern="1200" dirty="0" smtClean="0">
                <a:solidFill>
                  <a:schemeClr val="tx1"/>
                </a:solidFill>
                <a:effectLst/>
                <a:latin typeface="+mn-lt"/>
                <a:ea typeface="+mn-ea"/>
                <a:cs typeface="+mn-cs"/>
              </a:rPr>
              <a:t>irregularities in the heartbeat,</a:t>
            </a:r>
            <a:endParaRPr lang="en-US" dirty="0"/>
          </a:p>
        </p:txBody>
      </p:sp>
      <p:sp>
        <p:nvSpPr>
          <p:cNvPr id="4" name="Slide Number Placeholder 3"/>
          <p:cNvSpPr>
            <a:spLocks noGrp="1"/>
          </p:cNvSpPr>
          <p:nvPr>
            <p:ph type="sldNum" sz="quarter" idx="10"/>
          </p:nvPr>
        </p:nvSpPr>
        <p:spPr/>
        <p:txBody>
          <a:bodyPr/>
          <a:lstStyle/>
          <a:p>
            <a:fld id="{6ACD8EEC-0B7D-4C7C-BFE8-3EB271B4DC2D}" type="slidenum">
              <a:rPr lang="en-US" smtClean="0"/>
              <a:t>6</a:t>
            </a:fld>
            <a:endParaRPr lang="en-US"/>
          </a:p>
        </p:txBody>
      </p:sp>
    </p:spTree>
    <p:extLst>
      <p:ext uri="{BB962C8B-B14F-4D97-AF65-F5344CB8AC3E}">
        <p14:creationId xmlns:p14="http://schemas.microsoft.com/office/powerpoint/2010/main" val="2329427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95CCD96-C5FD-4309-8766-E4C988766900}" type="datetimeFigureOut">
              <a:rPr lang="en-US" smtClean="0"/>
              <a:t>12/8/2025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BA011F9-6758-4B64-9989-FCF8F8A3F82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363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CCD96-C5FD-4309-8766-E4C988766900}"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011F9-6758-4B64-9989-FCF8F8A3F821}" type="slidenum">
              <a:rPr lang="en-US" smtClean="0"/>
              <a:t>‹#›</a:t>
            </a:fld>
            <a:endParaRPr lang="en-US"/>
          </a:p>
        </p:txBody>
      </p:sp>
    </p:spTree>
    <p:extLst>
      <p:ext uri="{BB962C8B-B14F-4D97-AF65-F5344CB8AC3E}">
        <p14:creationId xmlns:p14="http://schemas.microsoft.com/office/powerpoint/2010/main" val="4254201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CCD96-C5FD-4309-8766-E4C988766900}"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011F9-6758-4B64-9989-FCF8F8A3F82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2189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CCD96-C5FD-4309-8766-E4C988766900}"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011F9-6758-4B64-9989-FCF8F8A3F82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3148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CCD96-C5FD-4309-8766-E4C988766900}"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011F9-6758-4B64-9989-FCF8F8A3F821}" type="slidenum">
              <a:rPr lang="en-US" smtClean="0"/>
              <a:t>‹#›</a:t>
            </a:fld>
            <a:endParaRPr lang="en-US"/>
          </a:p>
        </p:txBody>
      </p:sp>
    </p:spTree>
    <p:extLst>
      <p:ext uri="{BB962C8B-B14F-4D97-AF65-F5344CB8AC3E}">
        <p14:creationId xmlns:p14="http://schemas.microsoft.com/office/powerpoint/2010/main" val="1368031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CCD96-C5FD-4309-8766-E4C988766900}"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011F9-6758-4B64-9989-FCF8F8A3F82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6391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CCD96-C5FD-4309-8766-E4C988766900}"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011F9-6758-4B64-9989-FCF8F8A3F82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3149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5CCD96-C5FD-4309-8766-E4C988766900}"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011F9-6758-4B64-9989-FCF8F8A3F82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2410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5CCD96-C5FD-4309-8766-E4C988766900}"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011F9-6758-4B64-9989-FCF8F8A3F82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1469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5CCD96-C5FD-4309-8766-E4C988766900}"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011F9-6758-4B64-9989-FCF8F8A3F821}" type="slidenum">
              <a:rPr lang="en-US" smtClean="0"/>
              <a:t>‹#›</a:t>
            </a:fld>
            <a:endParaRPr lang="en-US"/>
          </a:p>
        </p:txBody>
      </p:sp>
    </p:spTree>
    <p:extLst>
      <p:ext uri="{BB962C8B-B14F-4D97-AF65-F5344CB8AC3E}">
        <p14:creationId xmlns:p14="http://schemas.microsoft.com/office/powerpoint/2010/main" val="40959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CCD96-C5FD-4309-8766-E4C988766900}"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011F9-6758-4B64-9989-FCF8F8A3F82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175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5CCD96-C5FD-4309-8766-E4C988766900}"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011F9-6758-4B64-9989-FCF8F8A3F821}" type="slidenum">
              <a:rPr lang="en-US" smtClean="0"/>
              <a:t>‹#›</a:t>
            </a:fld>
            <a:endParaRPr lang="en-US"/>
          </a:p>
        </p:txBody>
      </p:sp>
    </p:spTree>
    <p:extLst>
      <p:ext uri="{BB962C8B-B14F-4D97-AF65-F5344CB8AC3E}">
        <p14:creationId xmlns:p14="http://schemas.microsoft.com/office/powerpoint/2010/main" val="1795075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5CCD96-C5FD-4309-8766-E4C988766900}" type="datetimeFigureOut">
              <a:rPr lang="en-US" smtClean="0"/>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A011F9-6758-4B64-9989-FCF8F8A3F82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548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5CCD96-C5FD-4309-8766-E4C988766900}" type="datetimeFigureOut">
              <a:rPr lang="en-US" smtClean="0"/>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A011F9-6758-4B64-9989-FCF8F8A3F82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97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CCD96-C5FD-4309-8766-E4C988766900}" type="datetimeFigureOut">
              <a:rPr lang="en-US" smtClean="0"/>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A011F9-6758-4B64-9989-FCF8F8A3F821}" type="slidenum">
              <a:rPr lang="en-US" smtClean="0"/>
              <a:t>‹#›</a:t>
            </a:fld>
            <a:endParaRPr lang="en-US"/>
          </a:p>
        </p:txBody>
      </p:sp>
    </p:spTree>
    <p:extLst>
      <p:ext uri="{BB962C8B-B14F-4D97-AF65-F5344CB8AC3E}">
        <p14:creationId xmlns:p14="http://schemas.microsoft.com/office/powerpoint/2010/main" val="61535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CCD96-C5FD-4309-8766-E4C988766900}"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011F9-6758-4B64-9989-FCF8F8A3F82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414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CCD96-C5FD-4309-8766-E4C988766900}"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011F9-6758-4B64-9989-FCF8F8A3F821}" type="slidenum">
              <a:rPr lang="en-US" smtClean="0"/>
              <a:t>‹#›</a:t>
            </a:fld>
            <a:endParaRPr lang="en-US"/>
          </a:p>
        </p:txBody>
      </p:sp>
    </p:spTree>
    <p:extLst>
      <p:ext uri="{BB962C8B-B14F-4D97-AF65-F5344CB8AC3E}">
        <p14:creationId xmlns:p14="http://schemas.microsoft.com/office/powerpoint/2010/main" val="330095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5CCD96-C5FD-4309-8766-E4C988766900}" type="datetimeFigureOut">
              <a:rPr lang="en-US" smtClean="0"/>
              <a:t>12/8/2025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A011F9-6758-4B64-9989-FCF8F8A3F821}" type="slidenum">
              <a:rPr lang="en-US" smtClean="0"/>
              <a:t>‹#›</a:t>
            </a:fld>
            <a:endParaRPr lang="en-US"/>
          </a:p>
        </p:txBody>
      </p:sp>
    </p:spTree>
    <p:extLst>
      <p:ext uri="{BB962C8B-B14F-4D97-AF65-F5344CB8AC3E}">
        <p14:creationId xmlns:p14="http://schemas.microsoft.com/office/powerpoint/2010/main" val="3401242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Cardiac Event Monitor</a:t>
            </a:r>
          </a:p>
        </p:txBody>
      </p:sp>
      <p:sp>
        <p:nvSpPr>
          <p:cNvPr id="3" name="Subtitle 2"/>
          <p:cNvSpPr>
            <a:spLocks noGrp="1"/>
          </p:cNvSpPr>
          <p:nvPr>
            <p:ph type="subTitle" idx="1"/>
          </p:nvPr>
        </p:nvSpPr>
        <p:spPr/>
        <p:txBody>
          <a:bodyPr/>
          <a:lstStyle/>
          <a:p>
            <a:r>
              <a:rPr lang="en-US" b="1" dirty="0" smtClean="0">
                <a:solidFill>
                  <a:srgbClr val="FF0000"/>
                </a:solidFill>
              </a:rPr>
              <a:t>ADNAN RAMZAN</a:t>
            </a:r>
          </a:p>
          <a:p>
            <a:r>
              <a:rPr lang="en-US" b="1" dirty="0" smtClean="0">
                <a:solidFill>
                  <a:srgbClr val="FF0000"/>
                </a:solidFill>
              </a:rPr>
              <a:t>FSC(OT</a:t>
            </a:r>
            <a:r>
              <a:rPr lang="en-US" dirty="0" smtClean="0"/>
              <a:t>)</a:t>
            </a:r>
            <a:endParaRPr lang="en-US" dirty="0"/>
          </a:p>
        </p:txBody>
      </p:sp>
    </p:spTree>
    <p:extLst>
      <p:ext uri="{BB962C8B-B14F-4D97-AF65-F5344CB8AC3E}">
        <p14:creationId xmlns:p14="http://schemas.microsoft.com/office/powerpoint/2010/main" val="407157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Components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Monitor </a:t>
            </a:r>
            <a:r>
              <a:rPr lang="en-US" dirty="0" smtClean="0">
                <a:latin typeface="Times New Roman" panose="02020603050405020304" pitchFamily="18" charset="0"/>
                <a:cs typeface="Times New Roman" panose="02020603050405020304" pitchFamily="18" charset="0"/>
              </a:rPr>
              <a:t>screen</a:t>
            </a:r>
          </a:p>
          <a:p>
            <a:r>
              <a:rPr lang="en-US" dirty="0">
                <a:latin typeface="Times New Roman" panose="02020603050405020304" pitchFamily="18" charset="0"/>
                <a:cs typeface="Times New Roman" panose="02020603050405020304" pitchFamily="18" charset="0"/>
              </a:rPr>
              <a:t>ECG cables &amp; </a:t>
            </a:r>
            <a:r>
              <a:rPr lang="en-US" dirty="0" smtClean="0">
                <a:latin typeface="Times New Roman" panose="02020603050405020304" pitchFamily="18" charset="0"/>
                <a:cs typeface="Times New Roman" panose="02020603050405020304" pitchFamily="18" charset="0"/>
              </a:rPr>
              <a:t>electrodes</a:t>
            </a:r>
          </a:p>
          <a:p>
            <a:r>
              <a:rPr lang="en-US" dirty="0">
                <a:latin typeface="Times New Roman" panose="02020603050405020304" pitchFamily="18" charset="0"/>
                <a:cs typeface="Times New Roman" panose="02020603050405020304" pitchFamily="18" charset="0"/>
              </a:rPr>
              <a:t>Pulse </a:t>
            </a:r>
            <a:r>
              <a:rPr lang="en-US" dirty="0" err="1">
                <a:latin typeface="Times New Roman" panose="02020603050405020304" pitchFamily="18" charset="0"/>
                <a:cs typeface="Times New Roman" panose="02020603050405020304" pitchFamily="18" charset="0"/>
              </a:rPr>
              <a:t>oximeter</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probe</a:t>
            </a:r>
          </a:p>
          <a:p>
            <a:r>
              <a:rPr lang="en-US" dirty="0">
                <a:latin typeface="Times New Roman" panose="02020603050405020304" pitchFamily="18" charset="0"/>
                <a:cs typeface="Times New Roman" panose="02020603050405020304" pitchFamily="18" charset="0"/>
              </a:rPr>
              <a:t>Blood pressure </a:t>
            </a:r>
            <a:r>
              <a:rPr lang="en-US" dirty="0" smtClean="0">
                <a:latin typeface="Times New Roman" panose="02020603050405020304" pitchFamily="18" charset="0"/>
                <a:cs typeface="Times New Roman" panose="02020603050405020304" pitchFamily="18" charset="0"/>
              </a:rPr>
              <a:t>cuff</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8250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Additional Easy Points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Improves patient safety</a:t>
            </a:r>
          </a:p>
          <a:p>
            <a:r>
              <a:rPr lang="en-US" dirty="0">
                <a:latin typeface="Times New Roman" panose="02020603050405020304" pitchFamily="18" charset="0"/>
                <a:cs typeface="Times New Roman" panose="02020603050405020304" pitchFamily="18" charset="0"/>
              </a:rPr>
              <a:t>Helps doctors make quick decisions</a:t>
            </a:r>
          </a:p>
          <a:p>
            <a:r>
              <a:rPr lang="en-US" dirty="0">
                <a:latin typeface="Times New Roman" panose="02020603050405020304" pitchFamily="18" charset="0"/>
                <a:cs typeface="Times New Roman" panose="02020603050405020304" pitchFamily="18" charset="0"/>
              </a:rPr>
              <a:t>Reduces hospital stay &amp; complications</a:t>
            </a:r>
          </a:p>
          <a:p>
            <a:r>
              <a:rPr lang="en-US" dirty="0">
                <a:latin typeface="Times New Roman" panose="02020603050405020304" pitchFamily="18" charset="0"/>
                <a:cs typeface="Times New Roman" panose="02020603050405020304" pitchFamily="18" charset="0"/>
              </a:rPr>
              <a:t>Patient-friendly, safe and painless</a:t>
            </a:r>
          </a:p>
        </p:txBody>
      </p:sp>
    </p:spTree>
    <p:extLst>
      <p:ext uri="{BB962C8B-B14F-4D97-AF65-F5344CB8AC3E}">
        <p14:creationId xmlns:p14="http://schemas.microsoft.com/office/powerpoint/2010/main" val="196677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84345" y="2539458"/>
            <a:ext cx="5919537" cy="3345422"/>
          </a:xfrm>
        </p:spPr>
      </p:pic>
    </p:spTree>
    <p:extLst>
      <p:ext uri="{BB962C8B-B14F-4D97-AF65-F5344CB8AC3E}">
        <p14:creationId xmlns:p14="http://schemas.microsoft.com/office/powerpoint/2010/main" val="3140104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76383" y="2586339"/>
            <a:ext cx="3359873" cy="33178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8425" y="2607047"/>
            <a:ext cx="5064157" cy="3297167"/>
          </a:xfrm>
          <a:prstGeom prst="rect">
            <a:avLst/>
          </a:prstGeom>
        </p:spPr>
      </p:pic>
    </p:spTree>
    <p:extLst>
      <p:ext uri="{BB962C8B-B14F-4D97-AF65-F5344CB8AC3E}">
        <p14:creationId xmlns:p14="http://schemas.microsoft.com/office/powerpoint/2010/main" val="4062566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Cardiac Event Monitor</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Small wearable device to record heart rhythm over time</a:t>
            </a:r>
          </a:p>
          <a:p>
            <a:r>
              <a:rPr lang="en-US" dirty="0">
                <a:latin typeface="Times New Roman" panose="02020603050405020304" pitchFamily="18" charset="0"/>
                <a:cs typeface="Times New Roman" panose="02020603050405020304" pitchFamily="18" charset="0"/>
              </a:rPr>
              <a:t>Detects abnormal rhythms that don’t happen daily</a:t>
            </a:r>
          </a:p>
          <a:p>
            <a:r>
              <a:rPr lang="en-US" dirty="0">
                <a:latin typeface="Times New Roman" panose="02020603050405020304" pitchFamily="18" charset="0"/>
                <a:cs typeface="Times New Roman" panose="02020603050405020304" pitchFamily="18" charset="0"/>
              </a:rPr>
              <a:t>Works like ECG but for long-term monitoring</a:t>
            </a:r>
          </a:p>
          <a:p>
            <a:r>
              <a:rPr lang="en-US" dirty="0">
                <a:latin typeface="Times New Roman" panose="02020603050405020304" pitchFamily="18" charset="0"/>
                <a:cs typeface="Times New Roman" panose="02020603050405020304" pitchFamily="18" charset="0"/>
              </a:rPr>
              <a:t>Battery-powered and portable</a:t>
            </a:r>
          </a:p>
        </p:txBody>
      </p:sp>
    </p:spTree>
    <p:extLst>
      <p:ext uri="{BB962C8B-B14F-4D97-AF65-F5344CB8AC3E}">
        <p14:creationId xmlns:p14="http://schemas.microsoft.com/office/powerpoint/2010/main" val="617371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Cardiac Event Monitors</a:t>
            </a:r>
          </a:p>
        </p:txBody>
      </p:sp>
      <p:sp>
        <p:nvSpPr>
          <p:cNvPr id="3" name="Content Placeholder 2"/>
          <p:cNvSpPr>
            <a:spLocks noGrp="1"/>
          </p:cNvSpPr>
          <p:nvPr>
            <p:ph idx="1"/>
          </p:nvPr>
        </p:nvSpPr>
        <p:spPr/>
        <p:txBody>
          <a:bodyPr>
            <a:normAutofit fontScale="92500" lnSpcReduction="20000"/>
          </a:bodyPr>
          <a:lstStyle/>
          <a:p>
            <a:pPr marL="0" indent="0">
              <a:buNone/>
            </a:pPr>
            <a:r>
              <a:rPr lang="en-US" sz="2600" b="1" dirty="0">
                <a:solidFill>
                  <a:srgbClr val="FF0000"/>
                </a:solidFill>
              </a:rPr>
              <a:t>Patch Recorder </a:t>
            </a:r>
            <a:endParaRPr lang="en-US" sz="2600" b="1" dirty="0" smtClean="0">
              <a:solidFill>
                <a:srgbClr val="FF0000"/>
              </a:solidFill>
            </a:endParaRPr>
          </a:p>
          <a:p>
            <a:r>
              <a:rPr lang="en-US" dirty="0"/>
              <a:t>patch recorder (or cardiac patch monitor) is a small, adhesive, wireless device worn on the chest to continuously record your heart's electrical activity (ECG) for days or weeks </a:t>
            </a:r>
            <a:endParaRPr lang="en-US" dirty="0" smtClean="0"/>
          </a:p>
          <a:p>
            <a:r>
              <a:rPr lang="en-US" dirty="0" smtClean="0"/>
              <a:t>worn </a:t>
            </a:r>
            <a:r>
              <a:rPr lang="en-US" dirty="0"/>
              <a:t>for up to 2 </a:t>
            </a:r>
            <a:r>
              <a:rPr lang="en-US" dirty="0" smtClean="0"/>
              <a:t>weeks</a:t>
            </a:r>
          </a:p>
          <a:p>
            <a:r>
              <a:rPr lang="en-US" sz="2600" b="1" dirty="0">
                <a:solidFill>
                  <a:srgbClr val="FF0000"/>
                </a:solidFill>
              </a:rPr>
              <a:t>Symptom Event Monitor </a:t>
            </a:r>
            <a:r>
              <a:rPr lang="en-US" dirty="0"/>
              <a:t>– activated by patient when symptoms </a:t>
            </a:r>
            <a:r>
              <a:rPr lang="en-US" dirty="0" smtClean="0"/>
              <a:t>start</a:t>
            </a:r>
          </a:p>
          <a:p>
            <a:r>
              <a:rPr lang="en-US" sz="2600" b="1" dirty="0" smtClean="0">
                <a:solidFill>
                  <a:srgbClr val="FF0000"/>
                </a:solidFill>
              </a:rPr>
              <a:t>Loop </a:t>
            </a:r>
            <a:r>
              <a:rPr lang="en-US" sz="2600" b="1" dirty="0">
                <a:solidFill>
                  <a:srgbClr val="FF0000"/>
                </a:solidFill>
              </a:rPr>
              <a:t>Memory Monitor </a:t>
            </a:r>
            <a:r>
              <a:rPr lang="en-US" dirty="0"/>
              <a:t>– records before &amp; after </a:t>
            </a:r>
            <a:r>
              <a:rPr lang="en-US" dirty="0" smtClean="0"/>
              <a:t>events</a:t>
            </a:r>
          </a:p>
          <a:p>
            <a:r>
              <a:rPr lang="en-US" sz="2600" b="1" dirty="0" smtClean="0">
                <a:solidFill>
                  <a:srgbClr val="FF0000"/>
                </a:solidFill>
              </a:rPr>
              <a:t>Implanted </a:t>
            </a:r>
            <a:r>
              <a:rPr lang="en-US" sz="2600" b="1" dirty="0">
                <a:solidFill>
                  <a:srgbClr val="FF0000"/>
                </a:solidFill>
              </a:rPr>
              <a:t>Loop Recorder</a:t>
            </a:r>
            <a:r>
              <a:rPr lang="en-US" sz="2600" dirty="0">
                <a:solidFill>
                  <a:srgbClr val="FF0000"/>
                </a:solidFill>
              </a:rPr>
              <a:t> </a:t>
            </a:r>
            <a:r>
              <a:rPr lang="en-US" dirty="0"/>
              <a:t>– under the skin for years</a:t>
            </a:r>
          </a:p>
        </p:txBody>
      </p:sp>
    </p:spTree>
    <p:extLst>
      <p:ext uri="{BB962C8B-B14F-4D97-AF65-F5344CB8AC3E}">
        <p14:creationId xmlns:p14="http://schemas.microsoft.com/office/powerpoint/2010/main" val="3368888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When is It Used?</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Symptoms that happen </a:t>
            </a:r>
            <a:r>
              <a:rPr lang="en-US" dirty="0" smtClean="0">
                <a:latin typeface="Times New Roman" panose="02020603050405020304" pitchFamily="18" charset="0"/>
                <a:cs typeface="Times New Roman" panose="02020603050405020304" pitchFamily="18" charset="0"/>
              </a:rPr>
              <a:t>rarely</a:t>
            </a:r>
          </a:p>
          <a:p>
            <a:r>
              <a:rPr lang="en-US" dirty="0">
                <a:latin typeface="Times New Roman" panose="02020603050405020304" pitchFamily="18" charset="0"/>
                <a:cs typeface="Times New Roman" panose="02020603050405020304" pitchFamily="18" charset="0"/>
              </a:rPr>
              <a:t>Irregular heartbeats not seen in </a:t>
            </a:r>
            <a:r>
              <a:rPr lang="en-US" dirty="0" smtClean="0">
                <a:latin typeface="Times New Roman" panose="02020603050405020304" pitchFamily="18" charset="0"/>
                <a:cs typeface="Times New Roman" panose="02020603050405020304" pitchFamily="18" charset="0"/>
              </a:rPr>
              <a:t>hospital</a:t>
            </a:r>
          </a:p>
          <a:p>
            <a:r>
              <a:rPr lang="en-US" dirty="0">
                <a:latin typeface="Times New Roman" panose="02020603050405020304" pitchFamily="18" charset="0"/>
                <a:cs typeface="Times New Roman" panose="02020603050405020304" pitchFamily="18" charset="0"/>
              </a:rPr>
              <a:t>To diagnose hidden cardiac </a:t>
            </a:r>
            <a:r>
              <a:rPr lang="en-US" dirty="0" smtClean="0">
                <a:latin typeface="Times New Roman" panose="02020603050405020304" pitchFamily="18" charset="0"/>
                <a:cs typeface="Times New Roman" panose="02020603050405020304" pitchFamily="18" charset="0"/>
              </a:rPr>
              <a:t>issues</a:t>
            </a:r>
          </a:p>
          <a:p>
            <a:r>
              <a:rPr lang="en-US" dirty="0">
                <a:latin typeface="Times New Roman" panose="02020603050405020304" pitchFamily="18" charset="0"/>
                <a:cs typeface="Times New Roman" panose="02020603050405020304" pitchFamily="18" charset="0"/>
              </a:rPr>
              <a:t>To monitor heart over weeks/months</a:t>
            </a:r>
          </a:p>
        </p:txBody>
      </p:sp>
    </p:spTree>
    <p:extLst>
      <p:ext uri="{BB962C8B-B14F-4D97-AF65-F5344CB8AC3E}">
        <p14:creationId xmlns:p14="http://schemas.microsoft.com/office/powerpoint/2010/main" val="7926370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Reasons for Use</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Fainting, chest pain, dizziness</a:t>
            </a:r>
          </a:p>
          <a:p>
            <a:r>
              <a:rPr lang="en-US" dirty="0">
                <a:latin typeface="Times New Roman" panose="02020603050405020304" pitchFamily="18" charset="0"/>
                <a:cs typeface="Times New Roman" panose="02020603050405020304" pitchFamily="18" charset="0"/>
              </a:rPr>
              <a:t>Palpitations </a:t>
            </a:r>
            <a:r>
              <a:rPr lang="en-US" dirty="0" smtClean="0">
                <a:latin typeface="Times New Roman" panose="02020603050405020304" pitchFamily="18" charset="0"/>
                <a:cs typeface="Times New Roman" panose="02020603050405020304" pitchFamily="18" charset="0"/>
              </a:rPr>
              <a:t>After </a:t>
            </a:r>
            <a:r>
              <a:rPr lang="en-US" dirty="0">
                <a:latin typeface="Times New Roman" panose="02020603050405020304" pitchFamily="18" charset="0"/>
                <a:cs typeface="Times New Roman" panose="02020603050405020304" pitchFamily="18" charset="0"/>
              </a:rPr>
              <a:t>heart attack or stroke</a:t>
            </a:r>
          </a:p>
          <a:p>
            <a:r>
              <a:rPr lang="en-US" dirty="0" smtClean="0">
                <a:latin typeface="Times New Roman" panose="02020603050405020304" pitchFamily="18" charset="0"/>
                <a:cs typeface="Times New Roman" panose="02020603050405020304" pitchFamily="18" charset="0"/>
              </a:rPr>
              <a:t>Risk </a:t>
            </a:r>
            <a:r>
              <a:rPr lang="en-US" dirty="0">
                <a:latin typeface="Times New Roman" panose="02020603050405020304" pitchFamily="18" charset="0"/>
                <a:cs typeface="Times New Roman" panose="02020603050405020304" pitchFamily="18" charset="0"/>
              </a:rPr>
              <a:t>of arrhythmia</a:t>
            </a:r>
          </a:p>
        </p:txBody>
      </p:sp>
    </p:spTree>
    <p:extLst>
      <p:ext uri="{BB962C8B-B14F-4D97-AF65-F5344CB8AC3E}">
        <p14:creationId xmlns:p14="http://schemas.microsoft.com/office/powerpoint/2010/main" val="1617939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Cardiac Event Monitor </a:t>
            </a:r>
            <a:r>
              <a:rPr lang="en-US" b="1" dirty="0" err="1"/>
              <a:t>vs</a:t>
            </a:r>
            <a:r>
              <a:rPr lang="en-US" b="1" dirty="0"/>
              <a:t> </a:t>
            </a:r>
            <a:r>
              <a:rPr lang="en-US" b="1" dirty="0" err="1"/>
              <a:t>Holter</a:t>
            </a:r>
            <a:r>
              <a:rPr lang="en-US" b="1" dirty="0"/>
              <a:t> Monitor</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341246091"/>
              </p:ext>
            </p:extLst>
          </p:nvPr>
        </p:nvGraphicFramePr>
        <p:xfrm>
          <a:off x="1295400" y="2557463"/>
          <a:ext cx="9601200" cy="2688304"/>
        </p:xfrm>
        <a:graphic>
          <a:graphicData uri="http://schemas.openxmlformats.org/drawingml/2006/table">
            <a:tbl>
              <a:tblPr firstRow="1" bandRow="1">
                <a:tableStyleId>{5C22544A-7EE6-4342-B048-85BDC9FD1C3A}</a:tableStyleId>
              </a:tblPr>
              <a:tblGrid>
                <a:gridCol w="3200400"/>
                <a:gridCol w="3200400"/>
                <a:gridCol w="3200400"/>
              </a:tblGrid>
              <a:tr h="672076">
                <a:tc>
                  <a:txBody>
                    <a:bodyPr/>
                    <a:lstStyle/>
                    <a:p>
                      <a:r>
                        <a:rPr lang="en-US" dirty="0"/>
                        <a:t>Feature</a:t>
                      </a:r>
                    </a:p>
                  </a:txBody>
                  <a:tcPr anchor="ctr"/>
                </a:tc>
                <a:tc>
                  <a:txBody>
                    <a:bodyPr/>
                    <a:lstStyle/>
                    <a:p>
                      <a:r>
                        <a:rPr lang="en-US"/>
                        <a:t>Holter Monitor</a:t>
                      </a:r>
                    </a:p>
                  </a:txBody>
                  <a:tcPr anchor="ctr"/>
                </a:tc>
                <a:tc>
                  <a:txBody>
                    <a:bodyPr/>
                    <a:lstStyle/>
                    <a:p>
                      <a:r>
                        <a:rPr lang="en-US" dirty="0"/>
                        <a:t>Event Monitor</a:t>
                      </a:r>
                    </a:p>
                  </a:txBody>
                  <a:tcPr anchor="ctr"/>
                </a:tc>
              </a:tr>
              <a:tr h="672076">
                <a:tc>
                  <a:txBody>
                    <a:bodyPr/>
                    <a:lstStyle/>
                    <a:p>
                      <a:r>
                        <a:rPr lang="en-US" dirty="0"/>
                        <a:t>Duration</a:t>
                      </a:r>
                    </a:p>
                  </a:txBody>
                  <a:tcPr anchor="ctr"/>
                </a:tc>
                <a:tc>
                  <a:txBody>
                    <a:bodyPr/>
                    <a:lstStyle/>
                    <a:p>
                      <a:r>
                        <a:rPr lang="en-US" dirty="0"/>
                        <a:t>24–48 hours</a:t>
                      </a:r>
                    </a:p>
                  </a:txBody>
                  <a:tcPr anchor="ctr"/>
                </a:tc>
                <a:tc>
                  <a:txBody>
                    <a:bodyPr/>
                    <a:lstStyle/>
                    <a:p>
                      <a:r>
                        <a:rPr lang="en-US" dirty="0" smtClean="0"/>
                        <a:t>Weeks to months</a:t>
                      </a:r>
                      <a:endParaRPr lang="en-US" dirty="0"/>
                    </a:p>
                  </a:txBody>
                  <a:tcPr/>
                </a:tc>
              </a:tr>
              <a:tr h="672076">
                <a:tc>
                  <a:txBody>
                    <a:bodyPr/>
                    <a:lstStyle/>
                    <a:p>
                      <a:r>
                        <a:rPr lang="en-US" dirty="0"/>
                        <a:t>Recording</a:t>
                      </a:r>
                    </a:p>
                  </a:txBody>
                  <a:tcPr anchor="ctr"/>
                </a:tc>
                <a:tc>
                  <a:txBody>
                    <a:bodyPr/>
                    <a:lstStyle/>
                    <a:p>
                      <a:r>
                        <a:rPr lang="en-US" dirty="0" smtClean="0"/>
                        <a:t>Continuous</a:t>
                      </a:r>
                      <a:endParaRPr lang="en-US" dirty="0"/>
                    </a:p>
                  </a:txBody>
                  <a:tcPr/>
                </a:tc>
                <a:tc>
                  <a:txBody>
                    <a:bodyPr/>
                    <a:lstStyle/>
                    <a:p>
                      <a:r>
                        <a:rPr lang="en-US" dirty="0" smtClean="0"/>
                        <a:t>Only during symptoms</a:t>
                      </a:r>
                      <a:endParaRPr lang="en-US" dirty="0"/>
                    </a:p>
                  </a:txBody>
                  <a:tcPr/>
                </a:tc>
              </a:tr>
              <a:tr h="672076">
                <a:tc>
                  <a:txBody>
                    <a:bodyPr/>
                    <a:lstStyle/>
                    <a:p>
                      <a:r>
                        <a:rPr lang="en-US" dirty="0" smtClean="0"/>
                        <a:t>Use</a:t>
                      </a:r>
                      <a:endParaRPr lang="en-US" dirty="0"/>
                    </a:p>
                  </a:txBody>
                  <a:tcPr/>
                </a:tc>
                <a:tc>
                  <a:txBody>
                    <a:bodyPr/>
                    <a:lstStyle/>
                    <a:p>
                      <a:r>
                        <a:rPr lang="en-US" dirty="0" smtClean="0"/>
                        <a:t>Frequent symptoms</a:t>
                      </a:r>
                      <a:endParaRPr lang="en-US" dirty="0"/>
                    </a:p>
                  </a:txBody>
                  <a:tcPr/>
                </a:tc>
                <a:tc>
                  <a:txBody>
                    <a:bodyPr/>
                    <a:lstStyle/>
                    <a:p>
                      <a:r>
                        <a:rPr lang="en-US" dirty="0" smtClean="0"/>
                        <a:t>Rare symptoms</a:t>
                      </a:r>
                      <a:endParaRPr lang="en-US" dirty="0"/>
                    </a:p>
                  </a:txBody>
                  <a:tcPr/>
                </a:tc>
              </a:tr>
            </a:tbl>
          </a:graphicData>
        </a:graphic>
      </p:graphicFrame>
    </p:spTree>
    <p:extLst>
      <p:ext uri="{BB962C8B-B14F-4D97-AF65-F5344CB8AC3E}">
        <p14:creationId xmlns:p14="http://schemas.microsoft.com/office/powerpoint/2010/main" val="3771295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 Cardiac Monitor?</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Bedside monitor showing heart’s electrical activity</a:t>
            </a:r>
          </a:p>
          <a:p>
            <a:r>
              <a:rPr lang="en-US" dirty="0">
                <a:latin typeface="Times New Roman" panose="02020603050405020304" pitchFamily="18" charset="0"/>
                <a:cs typeface="Times New Roman" panose="02020603050405020304" pitchFamily="18" charset="0"/>
              </a:rPr>
              <a:t>Used in hospitals (ICU, OT, ER)</a:t>
            </a:r>
          </a:p>
          <a:p>
            <a:r>
              <a:rPr lang="en-US" dirty="0">
                <a:latin typeface="Times New Roman" panose="02020603050405020304" pitchFamily="18" charset="0"/>
                <a:cs typeface="Times New Roman" panose="02020603050405020304" pitchFamily="18" charset="0"/>
              </a:rPr>
              <a:t>Provides continuous real-time readings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7823" y="3022333"/>
            <a:ext cx="2739188" cy="2739188"/>
          </a:xfrm>
          <a:prstGeom prst="rect">
            <a:avLst/>
          </a:prstGeom>
        </p:spPr>
      </p:pic>
    </p:spTree>
    <p:extLst>
      <p:ext uri="{BB962C8B-B14F-4D97-AF65-F5344CB8AC3E}">
        <p14:creationId xmlns:p14="http://schemas.microsoft.com/office/powerpoint/2010/main" val="2497022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Purpose of Cardiac Monitor</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Shows ECG waves </a:t>
            </a:r>
            <a:r>
              <a:rPr lang="en-US" dirty="0" smtClean="0">
                <a:latin typeface="Times New Roman" panose="02020603050405020304" pitchFamily="18" charset="0"/>
                <a:cs typeface="Times New Roman" panose="02020603050405020304" pitchFamily="18" charset="0"/>
              </a:rPr>
              <a:t>continuously</a:t>
            </a:r>
          </a:p>
          <a:p>
            <a:r>
              <a:rPr lang="en-US" dirty="0">
                <a:latin typeface="Times New Roman" panose="02020603050405020304" pitchFamily="18" charset="0"/>
                <a:cs typeface="Times New Roman" panose="02020603050405020304" pitchFamily="18" charset="0"/>
              </a:rPr>
              <a:t>Measures oxygen saturation &amp; blood </a:t>
            </a:r>
            <a:r>
              <a:rPr lang="en-US" dirty="0" smtClean="0">
                <a:latin typeface="Times New Roman" panose="02020603050405020304" pitchFamily="18" charset="0"/>
                <a:cs typeface="Times New Roman" panose="02020603050405020304" pitchFamily="18" charset="0"/>
              </a:rPr>
              <a:t>pressure</a:t>
            </a:r>
          </a:p>
          <a:p>
            <a:r>
              <a:rPr lang="en-US" dirty="0">
                <a:latin typeface="Times New Roman" panose="02020603050405020304" pitchFamily="18" charset="0"/>
                <a:cs typeface="Times New Roman" panose="02020603050405020304" pitchFamily="18" charset="0"/>
              </a:rPr>
              <a:t>Alerts staff if readings become </a:t>
            </a:r>
            <a:r>
              <a:rPr lang="en-US" dirty="0" smtClean="0">
                <a:latin typeface="Times New Roman" panose="02020603050405020304" pitchFamily="18" charset="0"/>
                <a:cs typeface="Times New Roman" panose="02020603050405020304" pitchFamily="18" charset="0"/>
              </a:rPr>
              <a:t>abnormal</a:t>
            </a:r>
          </a:p>
          <a:p>
            <a:r>
              <a:rPr lang="en-US" dirty="0">
                <a:latin typeface="Times New Roman" panose="02020603050405020304" pitchFamily="18" charset="0"/>
                <a:cs typeface="Times New Roman" panose="02020603050405020304" pitchFamily="18" charset="0"/>
              </a:rPr>
              <a:t>Helps emergency detection and treatment</a:t>
            </a:r>
          </a:p>
        </p:txBody>
      </p:sp>
    </p:spTree>
    <p:extLst>
      <p:ext uri="{BB962C8B-B14F-4D97-AF65-F5344CB8AC3E}">
        <p14:creationId xmlns:p14="http://schemas.microsoft.com/office/powerpoint/2010/main" val="3579145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51</TotalTime>
  <Words>225</Words>
  <Application>Microsoft Office PowerPoint</Application>
  <PresentationFormat>Widescreen</PresentationFormat>
  <Paragraphs>65</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Garamond</vt:lpstr>
      <vt:lpstr>Times New Roman</vt:lpstr>
      <vt:lpstr>Organic</vt:lpstr>
      <vt:lpstr>Cardiac Event Monitor</vt:lpstr>
      <vt:lpstr>PowerPoint Presentation</vt:lpstr>
      <vt:lpstr>Cardiac Event Monitor</vt:lpstr>
      <vt:lpstr>Types of Cardiac Event Monitors</vt:lpstr>
      <vt:lpstr>When is It Used?</vt:lpstr>
      <vt:lpstr>Reasons for Use</vt:lpstr>
      <vt:lpstr>Cardiac Event Monitor vs Holter Monitor</vt:lpstr>
      <vt:lpstr>What is a Cardiac Monitor?</vt:lpstr>
      <vt:lpstr>Purpose of Cardiac Monitor</vt:lpstr>
      <vt:lpstr>Components</vt:lpstr>
      <vt:lpstr>Additional Easy Points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Event Monitor</dc:title>
  <dc:creator>ADMIN</dc:creator>
  <cp:lastModifiedBy>ADMIN</cp:lastModifiedBy>
  <cp:revision>6</cp:revision>
  <dcterms:created xsi:type="dcterms:W3CDTF">2025-12-07T16:49:43Z</dcterms:created>
  <dcterms:modified xsi:type="dcterms:W3CDTF">2025-12-08T03:53:12Z</dcterms:modified>
</cp:coreProperties>
</file>