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385" y="1423283"/>
            <a:ext cx="604299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Arterial supply from abdominal aorta branches: superior &amp; middle adrenal </a:t>
            </a:r>
            <a:r>
              <a:rPr lang="en-US" dirty="0" smtClean="0"/>
              <a:t>arteries.</a:t>
            </a:r>
          </a:p>
          <a:p>
            <a:r>
              <a:rPr lang="en-US" dirty="0"/>
              <a:t>Venous drainage via adrenal veins → right side empties into inferior vena cava; left side into left renal vein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4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3"/>
            <a:ext cx="11219290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Innervated by sympathetic nerve fibers of the autonomic nervous system</a:t>
            </a:r>
            <a:r>
              <a:rPr lang="en-US" dirty="0" smtClean="0"/>
              <a:t>.</a:t>
            </a:r>
          </a:p>
          <a:p>
            <a:r>
              <a:rPr lang="en-US" dirty="0"/>
              <a:t>Sympathetic stimulation triggers the release of </a:t>
            </a:r>
            <a:r>
              <a:rPr lang="en-US" dirty="0" err="1"/>
              <a:t>catecholamines</a:t>
            </a:r>
            <a:r>
              <a:rPr lang="en-US" dirty="0"/>
              <a:t> (epinephrine &amp; norepinephrine) from the adrenal medulla, enhancing the body's response to stress and promoting the “fight or flight” reaction.</a:t>
            </a:r>
          </a:p>
        </p:txBody>
      </p:sp>
    </p:spTree>
    <p:extLst>
      <p:ext uri="{BB962C8B-B14F-4D97-AF65-F5344CB8AC3E}">
        <p14:creationId xmlns:p14="http://schemas.microsoft.com/office/powerpoint/2010/main" val="301615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55680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4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47728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39777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</a:t>
            </a:r>
            <a:r>
              <a:rPr lang="en-US" b="1" dirty="0" smtClean="0"/>
              <a:t>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/>
              <a:t>Pair of triangular‑shaped endocrine glands on top of each kidney</a:t>
            </a:r>
            <a:r>
              <a:rPr lang="en-US" dirty="0" smtClean="0"/>
              <a:t>.</a:t>
            </a:r>
          </a:p>
          <a:p>
            <a:r>
              <a:rPr lang="en-US" dirty="0"/>
              <a:t>Vital for stress response, metabolism, electrolyte balance &amp; blood‑pressure regulation</a:t>
            </a:r>
            <a:r>
              <a:rPr lang="en-US" dirty="0" smtClean="0"/>
              <a:t>.</a:t>
            </a:r>
          </a:p>
          <a:p>
            <a:r>
              <a:rPr lang="en-US" dirty="0"/>
              <a:t>Secrete hormones: cortisol, aldosterone, adrenaline (epinephrine) &amp; noradrenaline (norepinephrine).</a:t>
            </a:r>
          </a:p>
        </p:txBody>
      </p:sp>
    </p:spTree>
    <p:extLst>
      <p:ext uri="{BB962C8B-B14F-4D97-AF65-F5344CB8AC3E}">
        <p14:creationId xmlns:p14="http://schemas.microsoft.com/office/powerpoint/2010/main" val="123950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1"/>
            <a:ext cx="11195435" cy="54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Adrenal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Structure:</a:t>
            </a:r>
          </a:p>
          <a:p>
            <a:r>
              <a:rPr lang="en-US" dirty="0"/>
              <a:t>Two regions: outer cortex &amp; inner medulla</a:t>
            </a:r>
            <a:r>
              <a:rPr lang="en-US" dirty="0" smtClean="0"/>
              <a:t>.</a:t>
            </a:r>
          </a:p>
          <a:p>
            <a:r>
              <a:rPr lang="en-US" dirty="0"/>
              <a:t>Cortex makes up 80‑90% of gland mass &amp; is split into three zones: zona glomerulosa, zona </a:t>
            </a:r>
            <a:r>
              <a:rPr lang="en-US" dirty="0" err="1"/>
              <a:t>fasciculata</a:t>
            </a:r>
            <a:r>
              <a:rPr lang="en-US" dirty="0"/>
              <a:t> &amp; zona </a:t>
            </a:r>
            <a:r>
              <a:rPr lang="en-US" dirty="0" err="1"/>
              <a:t>reticularis</a:t>
            </a:r>
            <a:r>
              <a:rPr lang="en-US" dirty="0" smtClean="0"/>
              <a:t>.</a:t>
            </a:r>
          </a:p>
          <a:p>
            <a:r>
              <a:rPr lang="en-US" dirty="0"/>
              <a:t>Medulla is the central portion, surrounded by cortex.</a:t>
            </a:r>
          </a:p>
        </p:txBody>
      </p:sp>
    </p:spTree>
    <p:extLst>
      <p:ext uri="{BB962C8B-B14F-4D97-AF65-F5344CB8AC3E}">
        <p14:creationId xmlns:p14="http://schemas.microsoft.com/office/powerpoint/2010/main" val="254263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renal gland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982132"/>
            <a:ext cx="11092068" cy="53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0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Zona Glomerulosa: </a:t>
            </a:r>
            <a:r>
              <a:rPr lang="en-US" dirty="0"/>
              <a:t>outermost layer → produces mineralocorticoids (aldosterone) → regulates electrolyte (Na⁺/K⁺) balance &amp; blood pressure</a:t>
            </a:r>
            <a:r>
              <a:rPr lang="en-US" dirty="0" smtClean="0"/>
              <a:t>.</a:t>
            </a:r>
          </a:p>
          <a:p>
            <a:r>
              <a:rPr lang="en-US" b="1" dirty="0"/>
              <a:t>Zona </a:t>
            </a:r>
            <a:r>
              <a:rPr lang="en-US" b="1" dirty="0" err="1"/>
              <a:t>Fasciculata</a:t>
            </a:r>
            <a:r>
              <a:rPr lang="en-US" b="1" dirty="0"/>
              <a:t>: </a:t>
            </a:r>
            <a:r>
              <a:rPr lang="en-US" dirty="0"/>
              <a:t>middle layer → synthesizes glucocorticoids (cortisol) → controls metabolism, immune response &amp; stress</a:t>
            </a:r>
            <a:r>
              <a:rPr lang="en-US" dirty="0" smtClean="0"/>
              <a:t>.</a:t>
            </a:r>
          </a:p>
          <a:p>
            <a:r>
              <a:rPr lang="en-US" b="1" dirty="0"/>
              <a:t>Zona </a:t>
            </a:r>
            <a:r>
              <a:rPr lang="en-US" b="1" dirty="0" err="1"/>
              <a:t>Reticularis</a:t>
            </a:r>
            <a:r>
              <a:rPr lang="en-US" b="1" dirty="0"/>
              <a:t>: </a:t>
            </a:r>
            <a:r>
              <a:rPr lang="en-US" dirty="0"/>
              <a:t>innermost layer → produces androgens (DHEA &amp; androstenedione) → precursors for sex hormones.</a:t>
            </a:r>
          </a:p>
        </p:txBody>
      </p:sp>
    </p:spTree>
    <p:extLst>
      <p:ext uri="{BB962C8B-B14F-4D97-AF65-F5344CB8AC3E}">
        <p14:creationId xmlns:p14="http://schemas.microsoft.com/office/powerpoint/2010/main" val="293625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renal gland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982132"/>
            <a:ext cx="11092068" cy="53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0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Medulla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 </a:t>
            </a:r>
            <a:r>
              <a:rPr lang="en-US" dirty="0" err="1"/>
              <a:t>chromaffin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r>
              <a:rPr lang="en-US" dirty="0"/>
              <a:t>Secretes </a:t>
            </a:r>
            <a:r>
              <a:rPr lang="en-US" dirty="0" err="1"/>
              <a:t>catecholamines</a:t>
            </a:r>
            <a:r>
              <a:rPr lang="en-US" dirty="0"/>
              <a:t>: adrenaline (epinephrine) &amp; noradrenaline (norepinephrine</a:t>
            </a:r>
            <a:r>
              <a:rPr lang="en-US" dirty="0" smtClean="0"/>
              <a:t>).</a:t>
            </a:r>
          </a:p>
          <a:p>
            <a:r>
              <a:rPr lang="en-US" dirty="0"/>
              <a:t>Triggers acute stress response: ↑ heart rate, blood pressure, respiratory rate &amp; energy mobilization.</a:t>
            </a:r>
          </a:p>
        </p:txBody>
      </p:sp>
    </p:spTree>
    <p:extLst>
      <p:ext uri="{BB962C8B-B14F-4D97-AF65-F5344CB8AC3E}">
        <p14:creationId xmlns:p14="http://schemas.microsoft.com/office/powerpoint/2010/main" val="386686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59" y="492982"/>
            <a:ext cx="604299" cy="48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renal gland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982132"/>
            <a:ext cx="11092068" cy="53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37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287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BASIC MEDICAL SCIENCE</vt:lpstr>
      <vt:lpstr>Adrenal Gland</vt:lpstr>
      <vt:lpstr>PowerPoint Presentation</vt:lpstr>
      <vt:lpstr>Anatomy of the Adrenal Glands</vt:lpstr>
      <vt:lpstr>PowerPoint Presentation</vt:lpstr>
      <vt:lpstr>Adrenal Cortex</vt:lpstr>
      <vt:lpstr>PowerPoint Presentation</vt:lpstr>
      <vt:lpstr>Adrenal Medulla</vt:lpstr>
      <vt:lpstr>PowerPoint Presentation</vt:lpstr>
      <vt:lpstr>Blood Supply</vt:lpstr>
      <vt:lpstr>PowerPoint Presentation</vt:lpstr>
      <vt:lpstr>Innervation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2025-12-07T11:31:58Z</dcterms:created>
  <dcterms:modified xsi:type="dcterms:W3CDTF">2025-12-07T12:00:13Z</dcterms:modified>
</cp:coreProperties>
</file>