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7" r:id="rId13"/>
    <p:sldId id="268" r:id="rId14"/>
    <p:sldId id="269" r:id="rId15"/>
    <p:sldId id="270" r:id="rId16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80" d="100"/>
          <a:sy n="80" d="100"/>
        </p:scale>
        <p:origin x="10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12/1/2025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2647F38-B617-4D2F-AE0A-013F0C4D2C57}" type="datetimeFigureOut">
              <a:rPr lang="en-US" dirty="0"/>
              <a:t>12/1/2025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97799C9-84D9-46D2-A11E-BCF8A720529D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FA754-D5C3-4E66-96A6-867B257F58DC}" type="datetimeFigureOut">
              <a:rPr lang="en-US" dirty="0"/>
              <a:t>12/1/2025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D84065D-F351-4B03-BD91-D8A6B8D4B36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12/1/2025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12/1/2025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12/1/2025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12/1/2025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8" r:id="rId2"/>
    <p:sldLayoutId id="2147483651" r:id="rId3"/>
    <p:sldLayoutId id="2147483669" r:id="rId4"/>
    <p:sldLayoutId id="2147483653" r:id="rId5"/>
    <p:sldLayoutId id="2147483654" r:id="rId6"/>
    <p:sldLayoutId id="2147483655" r:id="rId7"/>
    <p:sldLayoutId id="2147483656" r:id="rId8"/>
    <p:sldLayoutId id="2147483660" r:id="rId9"/>
    <p:sldLayoutId id="2147483657" r:id="rId10"/>
    <p:sldLayoutId id="2147483663" r:id="rId11"/>
    <p:sldLayoutId id="2147483664" r:id="rId12"/>
    <p:sldLayoutId id="2147483665" r:id="rId13"/>
    <p:sldLayoutId id="2147483666" r:id="rId14"/>
    <p:sldLayoutId id="2147483667" r:id="rId15"/>
    <p:sldLayoutId id="2147483658" r:id="rId16"/>
    <p:sldLayoutId id="2147483659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b="1" dirty="0" smtClean="0"/>
              <a:t>BASIC MEDICAL SCIENCE</a:t>
            </a:r>
            <a:endParaRPr lang="en-US" b="1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b="1" dirty="0" smtClean="0"/>
              <a:t>FSC MEDICAL TECHNOLOGIES I</a:t>
            </a:r>
          </a:p>
          <a:p>
            <a:r>
              <a:rPr lang="en-US" b="1" dirty="0" smtClean="0"/>
              <a:t>DR DANISH</a:t>
            </a:r>
            <a:endParaRPr lang="en-US" b="1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11227" y="1389930"/>
            <a:ext cx="818984" cy="48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077231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7964" y="500931"/>
            <a:ext cx="818984" cy="4812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Sweat </a:t>
            </a:r>
            <a:r>
              <a:rPr lang="en-US" b="1" dirty="0" smtClean="0"/>
              <a:t>Glands:</a:t>
            </a:r>
          </a:p>
          <a:p>
            <a:r>
              <a:rPr lang="en-US" dirty="0"/>
              <a:t>Distributed in dermis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Produce sweat → regulates body temperature by evaporative cooling</a:t>
            </a:r>
            <a:r>
              <a:rPr lang="en-US" dirty="0" smtClean="0"/>
              <a:t>.</a:t>
            </a:r>
          </a:p>
          <a:p>
            <a:r>
              <a:rPr lang="en-US" b="1" dirty="0"/>
              <a:t>Blood </a:t>
            </a:r>
            <a:r>
              <a:rPr lang="en-US" b="1" dirty="0" smtClean="0"/>
              <a:t>Vessels:</a:t>
            </a:r>
          </a:p>
          <a:p>
            <a:r>
              <a:rPr lang="en-US" dirty="0"/>
              <a:t>supply nutrients and oxygen to skin cells and help regulate body temperature.</a:t>
            </a:r>
          </a:p>
        </p:txBody>
      </p:sp>
    </p:spTree>
    <p:extLst>
      <p:ext uri="{BB962C8B-B14F-4D97-AF65-F5344CB8AC3E}">
        <p14:creationId xmlns:p14="http://schemas.microsoft.com/office/powerpoint/2010/main" val="26888380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7964" y="492979"/>
            <a:ext cx="818984" cy="4812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 Nerves: </a:t>
            </a:r>
            <a:r>
              <a:rPr lang="en-US" dirty="0"/>
              <a:t>transmit sensory information (touch, temperature, pain) to the brain.</a:t>
            </a:r>
          </a:p>
        </p:txBody>
      </p:sp>
    </p:spTree>
    <p:extLst>
      <p:ext uri="{BB962C8B-B14F-4D97-AF65-F5344CB8AC3E}">
        <p14:creationId xmlns:p14="http://schemas.microsoft.com/office/powerpoint/2010/main" val="249301235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7964" y="500931"/>
            <a:ext cx="818984" cy="4812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Functions of the </a:t>
            </a:r>
            <a:r>
              <a:rPr lang="en-US" b="1" dirty="0" smtClean="0"/>
              <a:t>Skin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95402" y="2556932"/>
            <a:ext cx="9601196" cy="3318936"/>
          </a:xfrm>
        </p:spPr>
        <p:txBody>
          <a:bodyPr/>
          <a:lstStyle/>
          <a:p>
            <a:r>
              <a:rPr lang="en-US" b="1" dirty="0"/>
              <a:t>Protection: </a:t>
            </a:r>
            <a:r>
              <a:rPr lang="en-US" dirty="0"/>
              <a:t>barrier against pathogens, UV radiation, chemicals, and physical injury</a:t>
            </a:r>
            <a:r>
              <a:rPr lang="en-US" dirty="0" smtClean="0"/>
              <a:t>.</a:t>
            </a:r>
          </a:p>
          <a:p>
            <a:r>
              <a:rPr lang="en-US" b="1" dirty="0" smtClean="0"/>
              <a:t>Temperature </a:t>
            </a:r>
            <a:r>
              <a:rPr lang="en-US" b="1" dirty="0"/>
              <a:t>Regulation: </a:t>
            </a:r>
            <a:r>
              <a:rPr lang="en-US" dirty="0"/>
              <a:t>sweat glands manage temperature via evaporation; blood vessels dilate or constrict to release/retain heat</a:t>
            </a:r>
            <a:r>
              <a:rPr lang="en-US" dirty="0" smtClean="0"/>
              <a:t>.</a:t>
            </a:r>
          </a:p>
          <a:p>
            <a:r>
              <a:rPr lang="en-US" b="1" dirty="0"/>
              <a:t>Sensation: </a:t>
            </a:r>
            <a:r>
              <a:rPr lang="en-US" dirty="0"/>
              <a:t>nerves detect touch, pressure, temperature, and pain</a:t>
            </a:r>
            <a:r>
              <a:rPr lang="en-US" dirty="0" smtClean="0"/>
              <a:t>.</a:t>
            </a:r>
          </a:p>
          <a:p>
            <a:r>
              <a:rPr lang="en-US" b="1" dirty="0"/>
              <a:t>Synthesis of Vitamin D: </a:t>
            </a:r>
            <a:r>
              <a:rPr lang="en-US" dirty="0"/>
              <a:t>UV radiation stimulates vitamin D production in the skin.</a:t>
            </a:r>
          </a:p>
        </p:txBody>
      </p:sp>
    </p:spTree>
    <p:extLst>
      <p:ext uri="{BB962C8B-B14F-4D97-AF65-F5344CB8AC3E}">
        <p14:creationId xmlns:p14="http://schemas.microsoft.com/office/powerpoint/2010/main" val="40403701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Excretion: </a:t>
            </a:r>
            <a:r>
              <a:rPr lang="en-US" dirty="0"/>
              <a:t>sweat glands remove waste and help maintain electrolyte balance.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7964" y="500931"/>
            <a:ext cx="818984" cy="4812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17113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69127" y="556591"/>
            <a:ext cx="11155680" cy="58601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3637989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6591" y="524786"/>
            <a:ext cx="11139777" cy="58760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87598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7964" y="500931"/>
            <a:ext cx="818984" cy="4812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Skin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Largest organ of the human body</a:t>
            </a:r>
            <a:r>
              <a:rPr lang="en-US" dirty="0" smtClean="0"/>
              <a:t>.</a:t>
            </a:r>
          </a:p>
          <a:p>
            <a:r>
              <a:rPr lang="en-US" dirty="0"/>
              <a:t>Acts as a protective barrier between internal organs &amp; external environment</a:t>
            </a:r>
            <a:r>
              <a:rPr lang="en-US" dirty="0" smtClean="0"/>
              <a:t>.</a:t>
            </a:r>
          </a:p>
          <a:p>
            <a:r>
              <a:rPr lang="en-US" dirty="0"/>
              <a:t>Composed of multiple layers with unique functions.</a:t>
            </a:r>
          </a:p>
        </p:txBody>
      </p:sp>
    </p:spTree>
    <p:extLst>
      <p:ext uri="{BB962C8B-B14F-4D97-AF65-F5344CB8AC3E}">
        <p14:creationId xmlns:p14="http://schemas.microsoft.com/office/powerpoint/2010/main" val="31287622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7964" y="500931"/>
            <a:ext cx="818984" cy="4812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Layers of the Skin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Epidermis</a:t>
            </a:r>
            <a:r>
              <a:rPr lang="en-US" dirty="0"/>
              <a:t> – outermost layer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Made of epithelial cells</a:t>
            </a:r>
            <a:r>
              <a:rPr lang="en-US" dirty="0" smtClean="0"/>
              <a:t>.</a:t>
            </a:r>
          </a:p>
          <a:p>
            <a:r>
              <a:rPr lang="en-US" dirty="0" smtClean="0"/>
              <a:t> </a:t>
            </a:r>
            <a:r>
              <a:rPr lang="en-US" dirty="0"/>
              <a:t>Subdivided into sublayers: stratum </a:t>
            </a:r>
            <a:r>
              <a:rPr lang="en-US" dirty="0" err="1"/>
              <a:t>corneum</a:t>
            </a:r>
            <a:r>
              <a:rPr lang="en-US" dirty="0"/>
              <a:t>, stratum granulosum, stratum </a:t>
            </a:r>
            <a:r>
              <a:rPr lang="en-US" dirty="0" err="1"/>
              <a:t>spinosum</a:t>
            </a:r>
            <a:r>
              <a:rPr lang="en-US" dirty="0"/>
              <a:t>, stratum </a:t>
            </a:r>
            <a:r>
              <a:rPr lang="en-US" dirty="0" err="1"/>
              <a:t>basale</a:t>
            </a:r>
            <a:r>
              <a:rPr lang="en-US" dirty="0" smtClean="0"/>
              <a:t>.</a:t>
            </a:r>
          </a:p>
          <a:p>
            <a:r>
              <a:rPr lang="en-US" dirty="0"/>
              <a:t>Stratum </a:t>
            </a:r>
            <a:r>
              <a:rPr lang="en-US" dirty="0" err="1"/>
              <a:t>corneum</a:t>
            </a:r>
            <a:r>
              <a:rPr lang="en-US" dirty="0"/>
              <a:t> = outermost dead‑cell layer that sheds continuously</a:t>
            </a:r>
            <a:r>
              <a:rPr lang="en-US" dirty="0" smtClean="0"/>
              <a:t>.</a:t>
            </a:r>
          </a:p>
          <a:p>
            <a:r>
              <a:rPr lang="en-US" dirty="0"/>
              <a:t>Stratum </a:t>
            </a:r>
            <a:r>
              <a:rPr lang="en-US" dirty="0" err="1"/>
              <a:t>basale</a:t>
            </a:r>
            <a:r>
              <a:rPr lang="en-US" dirty="0"/>
              <a:t> = deepest layer where new cells are formed by cell division.</a:t>
            </a:r>
          </a:p>
        </p:txBody>
      </p:sp>
    </p:spTree>
    <p:extLst>
      <p:ext uri="{BB962C8B-B14F-4D97-AF65-F5344CB8AC3E}">
        <p14:creationId xmlns:p14="http://schemas.microsoft.com/office/powerpoint/2010/main" val="3291477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7964" y="500931"/>
            <a:ext cx="818984" cy="4812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48640" y="982133"/>
            <a:ext cx="11060264" cy="54107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778242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7964" y="500931"/>
            <a:ext cx="818984" cy="4812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 smtClean="0"/>
              <a:t>CONTINUED 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Dermis</a:t>
            </a:r>
            <a:r>
              <a:rPr lang="en-US" dirty="0"/>
              <a:t> – middle layer of connective tissue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Contains blood vessels, nerves, hair follicles, sebaceous &amp; sweat glands</a:t>
            </a:r>
            <a:r>
              <a:rPr lang="en-US" dirty="0" smtClean="0"/>
              <a:t>.</a:t>
            </a:r>
          </a:p>
          <a:p>
            <a:r>
              <a:rPr lang="en-US" dirty="0"/>
              <a:t>Provides structural support; has collagen &amp; elastin fibers for strength &amp; elasticity</a:t>
            </a:r>
          </a:p>
        </p:txBody>
      </p:sp>
    </p:spTree>
    <p:extLst>
      <p:ext uri="{BB962C8B-B14F-4D97-AF65-F5344CB8AC3E}">
        <p14:creationId xmlns:p14="http://schemas.microsoft.com/office/powerpoint/2010/main" val="155699453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7964" y="500931"/>
            <a:ext cx="818984" cy="4812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08883" y="982132"/>
            <a:ext cx="11147729" cy="5402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67097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7964" y="500931"/>
            <a:ext cx="818984" cy="4812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Hypodermis (Subcutaneous Tissue) – deepest </a:t>
            </a:r>
            <a:r>
              <a:rPr lang="en-US" b="1" dirty="0" smtClean="0"/>
              <a:t>layer</a:t>
            </a:r>
            <a:endParaRPr lang="en-US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Mainly fat cells (adipocytes) &amp; connective tissue</a:t>
            </a:r>
            <a:r>
              <a:rPr lang="en-US" dirty="0" smtClean="0"/>
              <a:t>.</a:t>
            </a:r>
          </a:p>
          <a:p>
            <a:r>
              <a:rPr lang="en-US" dirty="0"/>
              <a:t>Functions: energy storage, insulation, padding.</a:t>
            </a:r>
          </a:p>
        </p:txBody>
      </p:sp>
    </p:spTree>
    <p:extLst>
      <p:ext uri="{BB962C8B-B14F-4D97-AF65-F5344CB8AC3E}">
        <p14:creationId xmlns:p14="http://schemas.microsoft.com/office/powerpoint/2010/main" val="260626260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7964" y="500931"/>
            <a:ext cx="818984" cy="4812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564543" y="982132"/>
            <a:ext cx="11084118" cy="5370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67676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57964" y="500931"/>
            <a:ext cx="818984" cy="48120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Structures within the Skin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/>
              <a:t>Hair </a:t>
            </a:r>
            <a:r>
              <a:rPr lang="en-US" b="1" dirty="0" smtClean="0"/>
              <a:t>Follicles:</a:t>
            </a:r>
          </a:p>
          <a:p>
            <a:r>
              <a:rPr lang="en-US" dirty="0"/>
              <a:t>Located in dermis, extend into hypodermis</a:t>
            </a:r>
            <a:r>
              <a:rPr lang="en-US" dirty="0" smtClean="0"/>
              <a:t>.</a:t>
            </a:r>
            <a:endParaRPr lang="en-US" dirty="0"/>
          </a:p>
          <a:p>
            <a:r>
              <a:rPr lang="en-US" dirty="0"/>
              <a:t>Produce hair → protective skin covering</a:t>
            </a:r>
            <a:r>
              <a:rPr lang="en-US" dirty="0" smtClean="0"/>
              <a:t>.</a:t>
            </a:r>
          </a:p>
          <a:p>
            <a:r>
              <a:rPr lang="en-US" b="1" dirty="0"/>
              <a:t>Sebaceous </a:t>
            </a:r>
            <a:r>
              <a:rPr lang="en-US" b="1" dirty="0" smtClean="0"/>
              <a:t>Glands:</a:t>
            </a:r>
          </a:p>
          <a:p>
            <a:r>
              <a:rPr lang="en-US" dirty="0"/>
              <a:t>Connected to hair </a:t>
            </a:r>
            <a:r>
              <a:rPr lang="en-US" dirty="0" smtClean="0"/>
              <a:t>follicles</a:t>
            </a:r>
          </a:p>
          <a:p>
            <a:r>
              <a:rPr lang="en-US" dirty="0"/>
              <a:t>Secrete sebum → lubricates &amp; waterproofs skin.</a:t>
            </a:r>
          </a:p>
        </p:txBody>
      </p:sp>
    </p:spTree>
    <p:extLst>
      <p:ext uri="{BB962C8B-B14F-4D97-AF65-F5344CB8AC3E}">
        <p14:creationId xmlns:p14="http://schemas.microsoft.com/office/powerpoint/2010/main" val="248521415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Organic</Template>
  <TotalTime>31</TotalTime>
  <Words>323</Words>
  <Application>Microsoft Office PowerPoint</Application>
  <PresentationFormat>Widescreen</PresentationFormat>
  <Paragraphs>42</Paragraphs>
  <Slides>15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8" baseType="lpstr">
      <vt:lpstr>Arial</vt:lpstr>
      <vt:lpstr>Garamond</vt:lpstr>
      <vt:lpstr>Organic</vt:lpstr>
      <vt:lpstr>BASIC MEDICAL SCIENCE</vt:lpstr>
      <vt:lpstr>Skin</vt:lpstr>
      <vt:lpstr>Layers of the Skin</vt:lpstr>
      <vt:lpstr>PowerPoint Presentation</vt:lpstr>
      <vt:lpstr>CONTINUED </vt:lpstr>
      <vt:lpstr>PowerPoint Presentation</vt:lpstr>
      <vt:lpstr>Hypodermis (Subcutaneous Tissue) – deepest layer</vt:lpstr>
      <vt:lpstr>PowerPoint Presentation</vt:lpstr>
      <vt:lpstr>Structures within the Skin</vt:lpstr>
      <vt:lpstr>CONTINUED </vt:lpstr>
      <vt:lpstr>CONTINUED</vt:lpstr>
      <vt:lpstr>Functions of the Skin</vt:lpstr>
      <vt:lpstr>CONTINUED </vt:lpstr>
      <vt:lpstr>PowerPoint Presentation</vt:lpstr>
      <vt:lpstr>PowerPoint Presentation</vt:lpstr>
    </vt:vector>
  </TitlesOfParts>
  <Company>MRT www.Win2Farsi.com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 MEDICAL SCIENCE</dc:title>
  <dc:creator>Moorche</dc:creator>
  <cp:lastModifiedBy>Moorche</cp:lastModifiedBy>
  <cp:revision>4</cp:revision>
  <dcterms:created xsi:type="dcterms:W3CDTF">2025-12-01T14:02:34Z</dcterms:created>
  <dcterms:modified xsi:type="dcterms:W3CDTF">2025-12-01T14:33:44Z</dcterms:modified>
</cp:coreProperties>
</file>