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88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74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640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049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549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792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029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451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11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05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545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74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89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484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76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86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3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Grounding System &amp; Surgical Lighting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FSC(OT)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Doctors Institute of Medical &amp; Emerging Science</a:t>
            </a:r>
            <a:endParaRPr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Types of Surgical 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b="1" dirty="0">
                <a:solidFill>
                  <a:srgbClr val="FF0000"/>
                </a:solidFill>
              </a:rPr>
              <a:t>Direct Lighting </a:t>
            </a:r>
            <a:r>
              <a:rPr dirty="0"/>
              <a:t>– shines straight onto surface.</a:t>
            </a:r>
          </a:p>
          <a:p>
            <a:r>
              <a:rPr b="1" dirty="0">
                <a:solidFill>
                  <a:srgbClr val="FF0000"/>
                </a:solidFill>
              </a:rPr>
              <a:t>Indirect Lighting </a:t>
            </a:r>
            <a:r>
              <a:rPr dirty="0"/>
              <a:t>– light reflected from ceiling.</a:t>
            </a:r>
          </a:p>
          <a:p>
            <a:r>
              <a:rPr b="1" dirty="0">
                <a:solidFill>
                  <a:srgbClr val="FF0000"/>
                </a:solidFill>
              </a:rPr>
              <a:t>Semi-Direct</a:t>
            </a:r>
            <a:r>
              <a:rPr dirty="0"/>
              <a:t> – mostly downward, some upward.</a:t>
            </a:r>
          </a:p>
          <a:p>
            <a:r>
              <a:rPr b="1" dirty="0">
                <a:solidFill>
                  <a:srgbClr val="FF0000"/>
                </a:solidFill>
              </a:rPr>
              <a:t>Semi-Indirect</a:t>
            </a:r>
            <a:r>
              <a:rPr dirty="0"/>
              <a:t> – mostly upward, some downward.</a:t>
            </a:r>
          </a:p>
          <a:p>
            <a:r>
              <a:rPr b="1" dirty="0">
                <a:solidFill>
                  <a:srgbClr val="FF0000"/>
                </a:solidFill>
              </a:rPr>
              <a:t>Diffused</a:t>
            </a:r>
            <a:r>
              <a:rPr dirty="0"/>
              <a:t> – soft, evenly spread light.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Why Good Lighting Matters in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Improves visibility of surgical area.</a:t>
            </a:r>
          </a:p>
          <a:p>
            <a:r>
              <a:t>Reduces eye strain for surgeons.</a:t>
            </a:r>
          </a:p>
          <a:p>
            <a:r>
              <a:t>Ensures accuracy and safety.</a:t>
            </a:r>
          </a:p>
          <a:p>
            <a:r>
              <a:t>Prevents shadows and glare.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Extra Easy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Good grounding avoids fire and equipment damage.</a:t>
            </a:r>
          </a:p>
          <a:p>
            <a:r>
              <a:t>Better soil = better grounding performance.</a:t>
            </a:r>
          </a:p>
          <a:p>
            <a:r>
              <a:t>LED surgical lights consume less power.</a:t>
            </a:r>
          </a:p>
          <a:p>
            <a:r>
              <a:t>Shadowless lights help surgeons work longer comfortably.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900" y="2589196"/>
            <a:ext cx="5807697" cy="3282215"/>
          </a:xfrm>
        </p:spPr>
      </p:pic>
    </p:spTree>
    <p:extLst>
      <p:ext uri="{BB962C8B-B14F-4D97-AF65-F5344CB8AC3E}">
        <p14:creationId xmlns:p14="http://schemas.microsoft.com/office/powerpoint/2010/main" val="10284129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What is Grounding?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a safe path for electrical current during faults.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Protects people and equipment from electric shocks.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Connects electrical systems to the earth.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Components of a Grounding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Conductor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carries fault current safely.</a:t>
            </a:r>
          </a:p>
          <a:p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Connector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joins conductor to electrode.</a:t>
            </a:r>
          </a:p>
          <a:p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rod or grid placed in soil.</a:t>
            </a:r>
          </a:p>
          <a:p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provides resistance for current dissipation.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330" y="2733575"/>
            <a:ext cx="3335546" cy="297420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876" y="2733575"/>
            <a:ext cx="3218913" cy="297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87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Grounding Rods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 of copper, stainless steel, or conductive metals.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diameter reduces resistance only slightly.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Driving rod deeper significantly reduces resistance.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Doubling depth can reduce resistance up to 40%.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Grounding Grids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rods connected together.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substations and large facilities.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Creates low-resistance paths and equal potential zones.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grounding reliability.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Other Grounding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Grounding Plates – thin copper plates buried in soil.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Concrete-encased electrodes (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Ufer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ground).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rods – filled with electrolytic salts.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where soil resistivity is high.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Ground Resistance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Electrode is surrounded by soil layers.</a:t>
            </a:r>
          </a:p>
          <a:p>
            <a:r>
              <a:t>Outer layers add less resistance than inner layers.</a:t>
            </a:r>
          </a:p>
          <a:p>
            <a:r>
              <a:t>Low soil resistivity = better grounding.</a:t>
            </a:r>
          </a:p>
          <a:p>
            <a:r>
              <a:t>Resistance measured using ground tester.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Shadowless</a:t>
            </a:r>
            <a:r>
              <a:rPr b="1" dirty="0"/>
              <a:t> Surgical 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shadows caused by tissue during 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LED lamps provide bright, uniform light.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Reflective surfaces help concentrate light.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for deep cavity surgeries.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</TotalTime>
  <Words>346</Words>
  <Application>Microsoft Office PowerPoint</Application>
  <PresentationFormat>On-screen Show (4:3)</PresentationFormat>
  <Paragraphs>64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Garamond</vt:lpstr>
      <vt:lpstr>Times New Roman</vt:lpstr>
      <vt:lpstr>Organic</vt:lpstr>
      <vt:lpstr>Grounding System &amp; Surgical Lighting</vt:lpstr>
      <vt:lpstr>What is Grounding?</vt:lpstr>
      <vt:lpstr>Components of a Grounding System</vt:lpstr>
      <vt:lpstr>PowerPoint Presentation</vt:lpstr>
      <vt:lpstr>Grounding Rods</vt:lpstr>
      <vt:lpstr>Grounding Grids</vt:lpstr>
      <vt:lpstr>Other Grounding Options</vt:lpstr>
      <vt:lpstr>Ground Resistance Concept</vt:lpstr>
      <vt:lpstr>Shadowless Surgical Lighting</vt:lpstr>
      <vt:lpstr>Types of Surgical Lighting</vt:lpstr>
      <vt:lpstr>Why Good Lighting Matters in Surgery</vt:lpstr>
      <vt:lpstr>Extra Easy Points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Grounding System &amp; Surgical Lighting</dc:title>
  <dc:subject/>
  <dc:creator>ADMIN</dc:creator>
  <cp:keywords/>
  <dc:description>generated using python-pptx</dc:description>
  <cp:lastModifiedBy>ADMIN</cp:lastModifiedBy>
  <cp:revision>3</cp:revision>
  <dcterms:created xsi:type="dcterms:W3CDTF">2013-01-27T09:14:16Z</dcterms:created>
  <dcterms:modified xsi:type="dcterms:W3CDTF">2025-12-02T04:20:58Z</dcterms:modified>
  <cp:category/>
</cp:coreProperties>
</file>