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Radiography Imaging &amp; Technology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RIT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147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Cathode Ray Oscilloscope (CRO) – </a:t>
            </a:r>
            <a:r>
              <a:rPr lang="en-US" b="1" dirty="0" smtClean="0"/>
              <a:t>Parts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790314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CRT Tube: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Electron gun, deflection plates, fluorescent screen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Vertical Amplifier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Horizontal Time‑Base Generator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 Supply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Trigger System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Control knobs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(focus, intensity, sync)</a:t>
            </a:r>
          </a:p>
        </p:txBody>
      </p:sp>
    </p:spTree>
    <p:extLst>
      <p:ext uri="{BB962C8B-B14F-4D97-AF65-F5344CB8AC3E}">
        <p14:creationId xmlns:p14="http://schemas.microsoft.com/office/powerpoint/2010/main" val="504457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CRO – Operation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771841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Electron gun generates beam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Vertical plates deflect beam according to input signal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Horizontal plates create time-based sweep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Beam strikes screen → waveform visible</a:t>
            </a:r>
          </a:p>
        </p:txBody>
      </p:sp>
    </p:spTree>
    <p:extLst>
      <p:ext uri="{BB962C8B-B14F-4D97-AF65-F5344CB8AC3E}">
        <p14:creationId xmlns:p14="http://schemas.microsoft.com/office/powerpoint/2010/main" val="440723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 – Features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Waveform display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Measurement of voltage, frequency, time period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Dual‑trace options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Trigger control for stable waveforms</a:t>
            </a:r>
          </a:p>
        </p:txBody>
      </p:sp>
    </p:spTree>
    <p:extLst>
      <p:ext uri="{BB962C8B-B14F-4D97-AF65-F5344CB8AC3E}">
        <p14:creationId xmlns:p14="http://schemas.microsoft.com/office/powerpoint/2010/main" val="1604222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 – Advantages &amp; Disadvantages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Advantages</a:t>
            </a:r>
          </a:p>
          <a:p>
            <a:r>
              <a:rPr lang="en-US" dirty="0"/>
              <a:t>Real‑time visualization</a:t>
            </a:r>
          </a:p>
          <a:p>
            <a:r>
              <a:rPr lang="en-US" dirty="0"/>
              <a:t>High accuracy</a:t>
            </a:r>
          </a:p>
          <a:p>
            <a:r>
              <a:rPr lang="en-US" dirty="0"/>
              <a:t>Wide frequency response</a:t>
            </a:r>
          </a:p>
          <a:p>
            <a:r>
              <a:rPr lang="en-US" b="1" dirty="0"/>
              <a:t>Disadvantages</a:t>
            </a:r>
          </a:p>
          <a:p>
            <a:r>
              <a:rPr lang="en-US" dirty="0"/>
              <a:t>Bulky</a:t>
            </a:r>
          </a:p>
          <a:p>
            <a:r>
              <a:rPr lang="en-US" dirty="0"/>
              <a:t>Requires calibration</a:t>
            </a:r>
          </a:p>
          <a:p>
            <a:r>
              <a:rPr lang="en-US" dirty="0"/>
              <a:t>Cannot store long‑term data (traditional CRO)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285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 – Types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328496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Analog CRO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Digital Storage Oscilloscope (DSO)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Dual/Multiple beam CRO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Sampling CRO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983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High-Voltage Rectifier Circuits – Types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12273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Vacuum tube rectifier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Semiconductor diode rectifier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Half‑wave rectifier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Full‑wave rectifier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(center‑tap, bridge type)</a:t>
            </a:r>
          </a:p>
        </p:txBody>
      </p:sp>
    </p:spTree>
    <p:extLst>
      <p:ext uri="{BB962C8B-B14F-4D97-AF65-F5344CB8AC3E}">
        <p14:creationId xmlns:p14="http://schemas.microsoft.com/office/powerpoint/2010/main" val="1600758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High-Voltage Rectifier – Operation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383914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Converts AC to DC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Allows current flow in one direction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Used in X‑ray machines for stable DC across tube</a:t>
            </a:r>
          </a:p>
        </p:txBody>
      </p:sp>
    </p:spTree>
    <p:extLst>
      <p:ext uri="{BB962C8B-B14F-4D97-AF65-F5344CB8AC3E}">
        <p14:creationId xmlns:p14="http://schemas.microsoft.com/office/powerpoint/2010/main" val="1275321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4564" y="1056023"/>
            <a:ext cx="9601196" cy="1303867"/>
          </a:xfrm>
        </p:spPr>
        <p:txBody>
          <a:bodyPr/>
          <a:lstStyle/>
          <a:p>
            <a:r>
              <a:rPr lang="en-US" dirty="0"/>
              <a:t>High-Voltage Rectifier – Applications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X‑ray tube power supply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High‑voltage generators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Stable DC for imaging systems</a:t>
            </a:r>
          </a:p>
        </p:txBody>
      </p:sp>
    </p:spTree>
    <p:extLst>
      <p:ext uri="{BB962C8B-B14F-4D97-AF65-F5344CB8AC3E}">
        <p14:creationId xmlns:p14="http://schemas.microsoft.com/office/powerpoint/2010/main" val="32612840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High-Voltage Rectifier – Considerations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716423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Voltage rating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Heat dissipation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Ripple control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Safety insulation</a:t>
            </a:r>
          </a:p>
        </p:txBody>
      </p:sp>
    </p:spTree>
    <p:extLst>
      <p:ext uri="{BB962C8B-B14F-4D97-AF65-F5344CB8AC3E}">
        <p14:creationId xmlns:p14="http://schemas.microsoft.com/office/powerpoint/2010/main" val="37690841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Self‑Rectifying Circuits – Details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393150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X‑ray tube itself acts as rectifier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Only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anode-positive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half‑cycle produces X‑rays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external diode required</a:t>
            </a:r>
          </a:p>
        </p:txBody>
      </p:sp>
    </p:spTree>
    <p:extLst>
      <p:ext uri="{BB962C8B-B14F-4D97-AF65-F5344CB8AC3E}">
        <p14:creationId xmlns:p14="http://schemas.microsoft.com/office/powerpoint/2010/main" val="840563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Triode Valve – Structure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725659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Components: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Cathode (heated), Control Grid, Anode (plate)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Cathode: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Emits electrons when heated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Control Grid: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Mesh/screen regulating electron flow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Anode: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Collects accelerated electrons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Vacuum Tube: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Air-free interior enables free electron movement</a:t>
            </a:r>
          </a:p>
        </p:txBody>
      </p:sp>
    </p:spTree>
    <p:extLst>
      <p:ext uri="{BB962C8B-B14F-4D97-AF65-F5344CB8AC3E}">
        <p14:creationId xmlns:p14="http://schemas.microsoft.com/office/powerpoint/2010/main" val="30710709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Self‑Rectifying Circuits – Operation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448568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Positive half‑cycle → electrons flow → X‑rays produced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Negative half‑cycle → anode negative → no production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Results in half‑wave output</a:t>
            </a:r>
          </a:p>
        </p:txBody>
      </p:sp>
    </p:spTree>
    <p:extLst>
      <p:ext uri="{BB962C8B-B14F-4D97-AF65-F5344CB8AC3E}">
        <p14:creationId xmlns:p14="http://schemas.microsoft.com/office/powerpoint/2010/main" val="17164215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065259"/>
            <a:ext cx="9601196" cy="1303867"/>
          </a:xfrm>
        </p:spPr>
        <p:txBody>
          <a:bodyPr/>
          <a:lstStyle/>
          <a:p>
            <a:r>
              <a:rPr lang="en-US" dirty="0"/>
              <a:t>Self‑Rectifying Circuits – Advantages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1420860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Simple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 cost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Fewer components</a:t>
            </a:r>
          </a:p>
        </p:txBody>
      </p:sp>
    </p:spTree>
    <p:extLst>
      <p:ext uri="{BB962C8B-B14F-4D97-AF65-F5344CB8AC3E}">
        <p14:creationId xmlns:p14="http://schemas.microsoft.com/office/powerpoint/2010/main" val="7483387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Self‑Rectifying Circuits – Applications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Portable X‑ray units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Dental X‑ray generators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 mA systems</a:t>
            </a:r>
          </a:p>
        </p:txBody>
      </p:sp>
    </p:spTree>
    <p:extLst>
      <p:ext uri="{BB962C8B-B14F-4D97-AF65-F5344CB8AC3E}">
        <p14:creationId xmlns:p14="http://schemas.microsoft.com/office/powerpoint/2010/main" val="7745775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Self‑Rectifying Circuits – Limitations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 efficiency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 ripple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Only half‑wave output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Heat stress on anode</a:t>
            </a:r>
          </a:p>
        </p:txBody>
      </p:sp>
    </p:spTree>
    <p:extLst>
      <p:ext uri="{BB962C8B-B14F-4D97-AF65-F5344CB8AC3E}">
        <p14:creationId xmlns:p14="http://schemas.microsoft.com/office/powerpoint/2010/main" val="18754307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Half-Wave Pulsating Voltage Circuit</a:t>
            </a:r>
          </a:p>
        </p:txBody>
      </p:sp>
      <p:sp>
        <p:nvSpPr>
          <p:cNvPr id="10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2076641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Uses 1 diode or self‑rectifying tube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Current flows only during positive cycle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 ripple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 efficiency</a:t>
            </a:r>
          </a:p>
        </p:txBody>
      </p:sp>
    </p:spTree>
    <p:extLst>
      <p:ext uri="{BB962C8B-B14F-4D97-AF65-F5344CB8AC3E}">
        <p14:creationId xmlns:p14="http://schemas.microsoft.com/office/powerpoint/2010/main" val="39125918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Full-Wave Pulsating Voltage </a:t>
            </a:r>
            <a:r>
              <a:rPr lang="en-US" b="1" dirty="0" smtClean="0"/>
              <a:t>Circuit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21510" y="1550169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Uses 2 diodes (center‑tap) or 4 diodes (bridge)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Utilizes both AC half cycles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Lower ripple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Higher efficiency</a:t>
            </a:r>
          </a:p>
        </p:txBody>
      </p:sp>
    </p:spTree>
    <p:extLst>
      <p:ext uri="{BB962C8B-B14F-4D97-AF65-F5344CB8AC3E}">
        <p14:creationId xmlns:p14="http://schemas.microsoft.com/office/powerpoint/2010/main" val="33733762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Constant Potential Circuits – Purpose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503987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Maintain nearly constant kVp during exposure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Reduce ripple → stable X-ray output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Improve image consistency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Increase tube efficiency</a:t>
            </a:r>
          </a:p>
        </p:txBody>
      </p:sp>
    </p:spTree>
    <p:extLst>
      <p:ext uri="{BB962C8B-B14F-4D97-AF65-F5344CB8AC3E}">
        <p14:creationId xmlns:p14="http://schemas.microsoft.com/office/powerpoint/2010/main" val="26366507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Constant Potential Circuits – </a:t>
            </a:r>
            <a:r>
              <a:rPr lang="en-US" dirty="0" smtClean="0"/>
              <a:t>Types and Operation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520551"/>
            <a:ext cx="5541710" cy="3391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High-frequency generators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Three-phase 12-pulse systems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Constant potential (CP) generators</a:t>
            </a: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r>
              <a:rPr lang="en-US" sz="1800" b="1" dirty="0"/>
              <a:t>Operation</a:t>
            </a:r>
          </a:p>
          <a:p>
            <a:r>
              <a:rPr lang="en-US" sz="1800" dirty="0"/>
              <a:t>AC → rectified → filtered → high-frequency conversion</a:t>
            </a:r>
          </a:p>
          <a:p>
            <a:r>
              <a:rPr lang="en-US" sz="1800" dirty="0"/>
              <a:t>Produces nearly constant DC voltage</a:t>
            </a:r>
          </a:p>
          <a:p>
            <a:r>
              <a:rPr lang="en-US" sz="1800" dirty="0"/>
              <a:t>Minimal fluctuation during exposure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1258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Linear Voltage Regulators – </a:t>
            </a:r>
            <a:r>
              <a:rPr lang="en-US" b="1" dirty="0" smtClean="0"/>
              <a:t>Purpose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Stabilize voltage for sensitive electronic circuits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Provide clean, noise-free DC output</a:t>
            </a:r>
          </a:p>
        </p:txBody>
      </p:sp>
    </p:spTree>
    <p:extLst>
      <p:ext uri="{BB962C8B-B14F-4D97-AF65-F5344CB8AC3E}">
        <p14:creationId xmlns:p14="http://schemas.microsoft.com/office/powerpoint/2010/main" val="5330876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Voltage Regulators – Types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129147" y="1540932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Series regulator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Shunt regulator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Low-dropout (LDO) regulator</a:t>
            </a:r>
          </a:p>
        </p:txBody>
      </p:sp>
    </p:spTree>
    <p:extLst>
      <p:ext uri="{BB962C8B-B14F-4D97-AF65-F5344CB8AC3E}">
        <p14:creationId xmlns:p14="http://schemas.microsoft.com/office/powerpoint/2010/main" val="301811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Triode Valve – Operation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30747" y="143009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Heating → Thermionic emission from cathode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Negative grid voltage controls intensity of electron stream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Higher anode voltage attracts electrons → current flows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Acts as an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amplifier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oscillator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or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switch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3436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 and Purpose</a:t>
            </a:r>
            <a:endParaRPr lang="en-US" dirty="0"/>
          </a:p>
        </p:txBody>
      </p:sp>
      <p:sp>
        <p:nvSpPr>
          <p:cNvPr id="10" name="Rectangle 7"/>
          <p:cNvSpPr>
            <a:spLocks noGrp="1" noChangeArrowheads="1"/>
          </p:cNvSpPr>
          <p:nvPr>
            <p:ph idx="1"/>
          </p:nvPr>
        </p:nvSpPr>
        <p:spPr bwMode="auto">
          <a:xfrm>
            <a:off x="1295402" y="2411141"/>
            <a:ext cx="5796202" cy="2705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Acts like adjustable resistor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Maintains constant output despite input/load change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Provides low noise output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r>
              <a:rPr lang="en-US" sz="1800" b="1" dirty="0"/>
              <a:t>Purpose</a:t>
            </a:r>
          </a:p>
          <a:p>
            <a:r>
              <a:rPr lang="en-US" sz="1800" dirty="0"/>
              <a:t>Provides precise, stable reference voltage for measurements</a:t>
            </a:r>
          </a:p>
          <a:p>
            <a:r>
              <a:rPr lang="en-US" sz="1800" dirty="0"/>
              <a:t>Critical for calibration, ADCs, DMMs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9396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Voltage Reference – Types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Bandgap reference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Zener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-based reference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Precision IC references</a:t>
            </a:r>
          </a:p>
        </p:txBody>
      </p:sp>
    </p:spTree>
    <p:extLst>
      <p:ext uri="{BB962C8B-B14F-4D97-AF65-F5344CB8AC3E}">
        <p14:creationId xmlns:p14="http://schemas.microsoft.com/office/powerpoint/2010/main" val="7904106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Zener</a:t>
            </a:r>
            <a:r>
              <a:rPr lang="en-US" dirty="0"/>
              <a:t> Diode – Structure &amp; Purpose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334659" y="2651285"/>
            <a:ext cx="6216638" cy="2705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Special diode designed to operate in breakdown region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Provides stable reference voltage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Used in regulators and protection circuits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r>
              <a:rPr lang="en-US" sz="1800" b="1" dirty="0"/>
              <a:t>Operation</a:t>
            </a:r>
          </a:p>
          <a:p>
            <a:r>
              <a:rPr lang="en-US" sz="1800" dirty="0"/>
              <a:t>Reverse-biased</a:t>
            </a:r>
          </a:p>
          <a:p>
            <a:r>
              <a:rPr lang="en-US" sz="1800" dirty="0"/>
              <a:t>At breakdown voltage → maintains constant voltage across load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417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Precision Voltage Reference – Key Characteristics</a:t>
            </a:r>
            <a:br>
              <a:rPr lang="en-US" b="1" dirty="0"/>
            </a:b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540932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Stability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Minimal drift over time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Accuracy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Precise nominal value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Regulation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Maintains voltage under load changes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Efficiency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Low power loss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Noise Performance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Low ripple/EMI sensitivity</a:t>
            </a:r>
          </a:p>
        </p:txBody>
      </p:sp>
    </p:spTree>
    <p:extLst>
      <p:ext uri="{BB962C8B-B14F-4D97-AF65-F5344CB8AC3E}">
        <p14:creationId xmlns:p14="http://schemas.microsoft.com/office/powerpoint/2010/main" val="18496404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Voltage Measurement Devices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Multimeter (Analog)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Digital Multimeter (DMM)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High-voltage probe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Oscilloscope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Voltage divider networks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7901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Analog vs Digital </a:t>
            </a:r>
            <a:r>
              <a:rPr lang="en-US" dirty="0" err="1"/>
              <a:t>Multimeter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Analog:</a:t>
            </a:r>
          </a:p>
          <a:p>
            <a:r>
              <a:rPr lang="en-US" dirty="0"/>
              <a:t>Needle movement</a:t>
            </a:r>
          </a:p>
          <a:p>
            <a:r>
              <a:rPr lang="en-US" dirty="0"/>
              <a:t>Good for trends</a:t>
            </a:r>
          </a:p>
          <a:p>
            <a:r>
              <a:rPr lang="en-US" dirty="0"/>
              <a:t>Lower accuracy</a:t>
            </a:r>
          </a:p>
          <a:p>
            <a:r>
              <a:rPr lang="en-US" b="1" dirty="0"/>
              <a:t>DMM:</a:t>
            </a:r>
          </a:p>
          <a:p>
            <a:r>
              <a:rPr lang="en-US" dirty="0"/>
              <a:t>LCD display</a:t>
            </a:r>
          </a:p>
          <a:p>
            <a:r>
              <a:rPr lang="en-US" dirty="0"/>
              <a:t>High precision</a:t>
            </a:r>
          </a:p>
          <a:p>
            <a:r>
              <a:rPr lang="en-US" dirty="0"/>
              <a:t>Auto-ranging features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9450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High-Voltage Probe – Purpose &amp; Operation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430096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Safely measure high voltages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Uses large resistance divider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Output scaled down for meter or oscilloscope</a:t>
            </a:r>
          </a:p>
        </p:txBody>
      </p:sp>
    </p:spTree>
    <p:extLst>
      <p:ext uri="{BB962C8B-B14F-4D97-AF65-F5344CB8AC3E}">
        <p14:creationId xmlns:p14="http://schemas.microsoft.com/office/powerpoint/2010/main" val="11280184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Voltage Divider – Operation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30746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Series resistors split voltage proportionally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Used in measurement and calibration</a:t>
            </a:r>
          </a:p>
        </p:txBody>
      </p:sp>
    </p:spTree>
    <p:extLst>
      <p:ext uri="{BB962C8B-B14F-4D97-AF65-F5344CB8AC3E}">
        <p14:creationId xmlns:p14="http://schemas.microsoft.com/office/powerpoint/2010/main" val="2548407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Precautions &amp; Safety for High-Voltage Measurement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928859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Maintain safe distance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 insulated tools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Verify grounding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 PPE: insulated gloves, safety goggles, dielectric footwear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Ensure equipment rated for voltage</a:t>
            </a:r>
          </a:p>
        </p:txBody>
      </p:sp>
    </p:spTree>
    <p:extLst>
      <p:ext uri="{BB962C8B-B14F-4D97-AF65-F5344CB8AC3E}">
        <p14:creationId xmlns:p14="http://schemas.microsoft.com/office/powerpoint/2010/main" val="20804076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Isolation &amp; Insulation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03038" y="1513223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Isolation prevents current through measuring device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Insulation prevents accidental contact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Critical for high-voltage circuits</a:t>
            </a:r>
          </a:p>
        </p:txBody>
      </p:sp>
    </p:spTree>
    <p:extLst>
      <p:ext uri="{BB962C8B-B14F-4D97-AF65-F5344CB8AC3E}">
        <p14:creationId xmlns:p14="http://schemas.microsoft.com/office/powerpoint/2010/main" val="1449125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Triode Valve – Applications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12274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Signal amplification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Early X-ray high-voltage control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Oscillator circuits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Modulation/demodulation</a:t>
            </a:r>
          </a:p>
        </p:txBody>
      </p:sp>
    </p:spTree>
    <p:extLst>
      <p:ext uri="{BB962C8B-B14F-4D97-AF65-F5344CB8AC3E}">
        <p14:creationId xmlns:p14="http://schemas.microsoft.com/office/powerpoint/2010/main" val="24484225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High-Voltage Measurement Steps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2215187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 off → connect device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 HV probe or divider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Stand on insulated surface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Keep one hand rule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Energize system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Take reading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Discharge before disconnecting</a:t>
            </a:r>
          </a:p>
        </p:txBody>
      </p:sp>
    </p:spTree>
    <p:extLst>
      <p:ext uri="{BB962C8B-B14F-4D97-AF65-F5344CB8AC3E}">
        <p14:creationId xmlns:p14="http://schemas.microsoft.com/office/powerpoint/2010/main" val="4051418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Applications of High-Voltage Measurement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 systems: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Transformers, substations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Industrial equipment: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Motors, X-ray machines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Research labs: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Plasma, particle acceleration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Calibration: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Equipment accuracy checks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Certification &amp; Documentation: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Compliance with standards</a:t>
            </a:r>
          </a:p>
        </p:txBody>
      </p:sp>
    </p:spTree>
    <p:extLst>
      <p:ext uri="{BB962C8B-B14F-4D97-AF65-F5344CB8AC3E}">
        <p14:creationId xmlns:p14="http://schemas.microsoft.com/office/powerpoint/2010/main" val="10418303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High-Voltage Measurement </a:t>
            </a:r>
            <a:r>
              <a:rPr lang="en-US" b="1" dirty="0" smtClean="0"/>
              <a:t>Steps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 off → connect device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 HV probe or divider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Stand on insulated surface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Keep one hand rule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Energize system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Take reading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Discharge before disconnecting</a:t>
            </a:r>
          </a:p>
        </p:txBody>
      </p:sp>
    </p:spTree>
    <p:extLst>
      <p:ext uri="{BB962C8B-B14F-4D97-AF65-F5344CB8AC3E}">
        <p14:creationId xmlns:p14="http://schemas.microsoft.com/office/powerpoint/2010/main" val="1673598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X‑Ray Exposure Controls – Overview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03038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Parameters controlling quantity &amp; quality of X-rays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Include: kV, mA, exposure time, filtration, collimation, SID/OID, positioning, grids, AEC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Aim: Optimal image quality with minimal patient dose</a:t>
            </a:r>
          </a:p>
        </p:txBody>
      </p:sp>
    </p:spTree>
    <p:extLst>
      <p:ext uri="{BB962C8B-B14F-4D97-AF65-F5344CB8AC3E}">
        <p14:creationId xmlns:p14="http://schemas.microsoft.com/office/powerpoint/2010/main" val="2359203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X‑Ray Tube Voltage (kV) – Definition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3477737"/>
            <a:ext cx="592021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Peak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kilovoltage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applied across the X‑ray tube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Determines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energy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penetrating power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photons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Controls beam quality (hard vs soft X-rays)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236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↑ kV → ↑ penetration, ↓ contrast, ↑ patient dose (moderately)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↓ kV → ↑ contrast, ↓ penetration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Affects image contrast and beam attenuation</a:t>
            </a:r>
          </a:p>
        </p:txBody>
      </p:sp>
    </p:spTree>
    <p:extLst>
      <p:ext uri="{BB962C8B-B14F-4D97-AF65-F5344CB8AC3E}">
        <p14:creationId xmlns:p14="http://schemas.microsoft.com/office/powerpoint/2010/main" val="26779624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73489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 kV: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Chest, abdomen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 kV: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Extremities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Adjusted according to body part thickness</a:t>
            </a:r>
          </a:p>
        </p:txBody>
      </p:sp>
    </p:spTree>
    <p:extLst>
      <p:ext uri="{BB962C8B-B14F-4D97-AF65-F5344CB8AC3E}">
        <p14:creationId xmlns:p14="http://schemas.microsoft.com/office/powerpoint/2010/main" val="3258082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Triode Valve – Advantages &amp; Disadvantages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Advantages</a:t>
            </a:r>
          </a:p>
          <a:p>
            <a:r>
              <a:rPr lang="en-US" dirty="0"/>
              <a:t>High power handling</a:t>
            </a:r>
          </a:p>
          <a:p>
            <a:r>
              <a:rPr lang="en-US" dirty="0"/>
              <a:t>Smooth amplification characteristics</a:t>
            </a:r>
          </a:p>
          <a:p>
            <a:r>
              <a:rPr lang="en-US" b="1" dirty="0"/>
              <a:t>Disadvantages</a:t>
            </a:r>
          </a:p>
          <a:p>
            <a:r>
              <a:rPr lang="en-US" dirty="0"/>
              <a:t>Large, fragile, heats up</a:t>
            </a:r>
          </a:p>
          <a:p>
            <a:r>
              <a:rPr lang="en-US" dirty="0"/>
              <a:t>Shorter life than modern electronics</a:t>
            </a:r>
          </a:p>
          <a:p>
            <a:r>
              <a:rPr lang="en-US" dirty="0"/>
              <a:t>Replaced largely by semiconductors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474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Semiconductor – Structure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21510" y="155940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Materials: Silicon, germanium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Intrinsic semiconductor: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Pure Si/Ge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Extrinsic semiconductor: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Doped with impurity atoms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n-type: Phosphorus/arsenic → extra electrons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p-type: Boron → electron holes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29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Semiconductor – Operation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295402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p–n junction allows unidirectional current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Forward bias → conduction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Reverse bias → high resistance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Basis of modern rectifiers, diodes, transistors</a:t>
            </a:r>
          </a:p>
        </p:txBody>
      </p:sp>
    </p:spTree>
    <p:extLst>
      <p:ext uri="{BB962C8B-B14F-4D97-AF65-F5344CB8AC3E}">
        <p14:creationId xmlns:p14="http://schemas.microsoft.com/office/powerpoint/2010/main" val="3225917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Semiconductor – Applications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X‑ray machine rectifiers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 supplies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Digital circuits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Switching circuits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Medical imaging electronics</a:t>
            </a:r>
          </a:p>
        </p:txBody>
      </p:sp>
    </p:spTree>
    <p:extLst>
      <p:ext uri="{BB962C8B-B14F-4D97-AF65-F5344CB8AC3E}">
        <p14:creationId xmlns:p14="http://schemas.microsoft.com/office/powerpoint/2010/main" val="476922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Semiconductor – Advantages &amp; Disadvantages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Advantages</a:t>
            </a:r>
          </a:p>
          <a:p>
            <a:r>
              <a:rPr lang="en-US" dirty="0"/>
              <a:t>Compact, durable</a:t>
            </a:r>
          </a:p>
          <a:p>
            <a:r>
              <a:rPr lang="en-US" dirty="0"/>
              <a:t>Low heat production</a:t>
            </a:r>
          </a:p>
          <a:p>
            <a:r>
              <a:rPr lang="en-US" dirty="0"/>
              <a:t>High efficiency</a:t>
            </a:r>
          </a:p>
          <a:p>
            <a:r>
              <a:rPr lang="en-US" b="1" dirty="0"/>
              <a:t>Disadvantages</a:t>
            </a:r>
          </a:p>
          <a:p>
            <a:r>
              <a:rPr lang="en-US" dirty="0"/>
              <a:t>Sensitive to temperature</a:t>
            </a:r>
          </a:p>
          <a:p>
            <a:r>
              <a:rPr lang="en-US" dirty="0"/>
              <a:t>Damage from high reverse voltage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100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52</TotalTime>
  <Words>1080</Words>
  <Application>Microsoft Office PowerPoint</Application>
  <PresentationFormat>Widescreen</PresentationFormat>
  <Paragraphs>250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9" baseType="lpstr">
      <vt:lpstr>Arial</vt:lpstr>
      <vt:lpstr>Garamond</vt:lpstr>
      <vt:lpstr>Organic</vt:lpstr>
      <vt:lpstr>Radiography Imaging &amp; Technology</vt:lpstr>
      <vt:lpstr>Triode Valve – Structure</vt:lpstr>
      <vt:lpstr>Triode Valve – Operation</vt:lpstr>
      <vt:lpstr>Triode Valve – Applications</vt:lpstr>
      <vt:lpstr>Triode Valve – Advantages &amp; Disadvantages</vt:lpstr>
      <vt:lpstr>Semiconductor – Structure</vt:lpstr>
      <vt:lpstr>Semiconductor – Operation</vt:lpstr>
      <vt:lpstr>Semiconductor – Applications</vt:lpstr>
      <vt:lpstr>Semiconductor – Advantages &amp; Disadvantages</vt:lpstr>
      <vt:lpstr>Cathode Ray Oscilloscope (CRO) – Parts</vt:lpstr>
      <vt:lpstr>CRO – Operation</vt:lpstr>
      <vt:lpstr>CRO – Features</vt:lpstr>
      <vt:lpstr>CRO – Advantages &amp; Disadvantages</vt:lpstr>
      <vt:lpstr>CRO – Types</vt:lpstr>
      <vt:lpstr>High-Voltage Rectifier Circuits – Types</vt:lpstr>
      <vt:lpstr>High-Voltage Rectifier – Operation</vt:lpstr>
      <vt:lpstr>High-Voltage Rectifier – Applications</vt:lpstr>
      <vt:lpstr>High-Voltage Rectifier – Considerations</vt:lpstr>
      <vt:lpstr>Self‑Rectifying Circuits – Details</vt:lpstr>
      <vt:lpstr>Self‑Rectifying Circuits – Operation</vt:lpstr>
      <vt:lpstr>Self‑Rectifying Circuits – Advantages</vt:lpstr>
      <vt:lpstr>Self‑Rectifying Circuits – Applications</vt:lpstr>
      <vt:lpstr>Self‑Rectifying Circuits – Limitations</vt:lpstr>
      <vt:lpstr>Half-Wave Pulsating Voltage Circuit</vt:lpstr>
      <vt:lpstr>Full-Wave Pulsating Voltage Circuit</vt:lpstr>
      <vt:lpstr>Constant Potential Circuits – Purpose</vt:lpstr>
      <vt:lpstr>Constant Potential Circuits – Types and Operation</vt:lpstr>
      <vt:lpstr>Linear Voltage Regulators – Purpose</vt:lpstr>
      <vt:lpstr>Linear Voltage Regulators – Types</vt:lpstr>
      <vt:lpstr>Operation and Purpose</vt:lpstr>
      <vt:lpstr>Voltage Reference – Types</vt:lpstr>
      <vt:lpstr>Zener Diode – Structure &amp; Purpose</vt:lpstr>
      <vt:lpstr>Precision Voltage Reference – Key Characteristics </vt:lpstr>
      <vt:lpstr>Voltage Measurement Devices</vt:lpstr>
      <vt:lpstr>Analog vs Digital Multimeter</vt:lpstr>
      <vt:lpstr>High-Voltage Probe – Purpose &amp; Operation</vt:lpstr>
      <vt:lpstr>Voltage Divider – Operation</vt:lpstr>
      <vt:lpstr>Precautions &amp; Safety for High-Voltage Measurement</vt:lpstr>
      <vt:lpstr>Isolation &amp; Insulation</vt:lpstr>
      <vt:lpstr>High-Voltage Measurement Steps</vt:lpstr>
      <vt:lpstr>Applications of High-Voltage Measurement</vt:lpstr>
      <vt:lpstr>High-Voltage Measurement Steps</vt:lpstr>
      <vt:lpstr>X‑Ray Exposure Controls – Overview</vt:lpstr>
      <vt:lpstr>X‑Ray Tube Voltage (kV) – Definition</vt:lpstr>
      <vt:lpstr>Effects</vt:lpstr>
      <vt:lpstr>Applications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Radiography Imaging &amp; Technology</dc:title>
  <dc:creator>Moorche</dc:creator>
  <cp:lastModifiedBy>Moorche</cp:lastModifiedBy>
  <cp:revision>5</cp:revision>
  <dcterms:created xsi:type="dcterms:W3CDTF">2025-11-29T08:01:55Z</dcterms:created>
  <dcterms:modified xsi:type="dcterms:W3CDTF">2025-11-29T08:54:25Z</dcterms:modified>
</cp:coreProperties>
</file>