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3484880"/>
          <a:ext cx="9601200" cy="146304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352106562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253399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Sport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Students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580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Cricket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77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Football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28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Badminton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79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7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students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75328" y="13284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 the values into percentages.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a 100% rectangle.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Subdivide into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Cricket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Football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Badminton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based on %.</a:t>
            </a:r>
          </a:p>
        </p:txBody>
      </p:sp>
    </p:spTree>
    <p:extLst>
      <p:ext uri="{BB962C8B-B14F-4D97-AF65-F5344CB8AC3E}">
        <p14:creationId xmlns:p14="http://schemas.microsoft.com/office/powerpoint/2010/main" val="14802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91" y="987281"/>
            <a:ext cx="6681077" cy="4933228"/>
          </a:xfrm>
        </p:spPr>
      </p:pic>
    </p:spTree>
    <p:extLst>
      <p:ext uri="{BB962C8B-B14F-4D97-AF65-F5344CB8AC3E}">
        <p14:creationId xmlns:p14="http://schemas.microsoft.com/office/powerpoint/2010/main" val="8012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Subdivided (Component) Bar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Subdivided Bar Chart</a:t>
            </a:r>
            <a:r>
              <a:rPr lang="en-US" dirty="0"/>
              <a:t> shows </a:t>
            </a:r>
            <a:r>
              <a:rPr lang="en-US" b="1" dirty="0"/>
              <a:t>a single bar broken into parts</a:t>
            </a:r>
            <a:r>
              <a:rPr lang="en-US" dirty="0"/>
              <a:t>, where each part represents a </a:t>
            </a:r>
            <a:r>
              <a:rPr lang="en-US" b="1" dirty="0"/>
              <a:t>component</a:t>
            </a:r>
            <a:r>
              <a:rPr lang="en-US" dirty="0"/>
              <a:t> of the total.</a:t>
            </a:r>
            <a:br>
              <a:rPr lang="en-US" dirty="0"/>
            </a:br>
            <a:r>
              <a:rPr lang="en-US" dirty="0"/>
              <a:t>Useful for comparing </a:t>
            </a:r>
            <a:r>
              <a:rPr lang="en-US" b="1" dirty="0"/>
              <a:t>composition (parts)</a:t>
            </a:r>
            <a:r>
              <a:rPr lang="en-US" dirty="0"/>
              <a:t> across different categories.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bar for each </a:t>
            </a:r>
            <a:r>
              <a:rPr lang="en-US" b="1" dirty="0"/>
              <a:t>class</a:t>
            </a:r>
            <a:r>
              <a:rPr lang="en-US" dirty="0"/>
              <a:t>, subdivided into </a:t>
            </a:r>
            <a:r>
              <a:rPr lang="en-US" b="1" dirty="0"/>
              <a:t>boys</a:t>
            </a:r>
            <a:r>
              <a:rPr lang="en-US" dirty="0"/>
              <a:t> and </a:t>
            </a:r>
            <a:r>
              <a:rPr lang="en-US" b="1" dirty="0"/>
              <a:t>girls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Subdivided Bar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chart when you want to show:</a:t>
            </a:r>
          </a:p>
          <a:p>
            <a:r>
              <a:rPr lang="en-US" dirty="0"/>
              <a:t>How a </a:t>
            </a:r>
            <a:r>
              <a:rPr lang="en-US" b="1" dirty="0"/>
              <a:t>total</a:t>
            </a:r>
            <a:r>
              <a:rPr lang="en-US" dirty="0"/>
              <a:t> is made up of </a:t>
            </a:r>
            <a:r>
              <a:rPr lang="en-US" b="1" dirty="0"/>
              <a:t>different components</a:t>
            </a:r>
            <a:endParaRPr lang="en-US" dirty="0"/>
          </a:p>
          <a:p>
            <a:r>
              <a:rPr lang="en-US" dirty="0"/>
              <a:t>Comparison of </a:t>
            </a:r>
            <a:r>
              <a:rPr lang="en-US" b="1" dirty="0"/>
              <a:t>parts within each category</a:t>
            </a:r>
            <a:endParaRPr lang="en-US" dirty="0"/>
          </a:p>
          <a:p>
            <a:r>
              <a:rPr lang="en-US" dirty="0"/>
              <a:t>Comparison of </a:t>
            </a:r>
            <a:r>
              <a:rPr lang="en-US" b="1" dirty="0"/>
              <a:t>totals across categories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Draw a Subdivided Bar Chart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0746" y="17164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 categories (e.g., Class A, B, C).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 values into heights/lengths.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bars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equal width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Divide each bar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according to component values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Shade each component differently.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legend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labels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9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1" y="1558059"/>
            <a:ext cx="4618181" cy="3355686"/>
          </a:xfrm>
        </p:spPr>
      </p:pic>
    </p:spTree>
    <p:extLst>
      <p:ext uri="{BB962C8B-B14F-4D97-AF65-F5344CB8AC3E}">
        <p14:creationId xmlns:p14="http://schemas.microsoft.com/office/powerpoint/2010/main" val="36368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3484880"/>
          <a:ext cx="9601200" cy="14630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93499862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74003854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482397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College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Urban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Rural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303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Alpha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080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Beta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24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Gamma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87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Subdivided Rectangle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Percentage Subdivided Rectangle</a:t>
            </a:r>
            <a:r>
              <a:rPr lang="en-US" dirty="0"/>
              <a:t> represents </a:t>
            </a:r>
            <a:r>
              <a:rPr lang="en-US" b="1" dirty="0"/>
              <a:t>parts of a whole</a:t>
            </a:r>
            <a:r>
              <a:rPr lang="en-US" dirty="0"/>
              <a:t> using </a:t>
            </a:r>
            <a:r>
              <a:rPr lang="en-US" b="1" dirty="0"/>
              <a:t>percentages</a:t>
            </a:r>
            <a:r>
              <a:rPr lang="en-US" dirty="0"/>
              <a:t> inside a large rectangle.</a:t>
            </a:r>
            <a:br>
              <a:rPr lang="en-US" dirty="0"/>
            </a:br>
            <a:r>
              <a:rPr lang="en-US" dirty="0"/>
              <a:t>The entire rectangle =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r>
              <a:rPr lang="en-US" dirty="0"/>
              <a:t>Each region inside represents a </a:t>
            </a:r>
            <a:r>
              <a:rPr lang="en-US" b="1" dirty="0"/>
              <a:t>portion of the total</a:t>
            </a:r>
            <a:r>
              <a:rPr lang="en-US" dirty="0"/>
              <a:t>, drawn </a:t>
            </a:r>
            <a:r>
              <a:rPr lang="en-US" b="1" dirty="0"/>
              <a:t>proportionally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When to Use Percentage Subdivided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chart when you want to:</a:t>
            </a:r>
          </a:p>
          <a:p>
            <a:r>
              <a:rPr lang="en-US" dirty="0"/>
              <a:t>Compare </a:t>
            </a:r>
            <a:r>
              <a:rPr lang="en-US" b="1" dirty="0"/>
              <a:t>composition as percentages</a:t>
            </a:r>
            <a:endParaRPr lang="en-US" dirty="0"/>
          </a:p>
          <a:p>
            <a:r>
              <a:rPr lang="en-US" dirty="0"/>
              <a:t>Avoid absolute values and focus only on </a:t>
            </a:r>
            <a:r>
              <a:rPr lang="en-US" b="1" dirty="0"/>
              <a:t>relative proportions</a:t>
            </a:r>
            <a:endParaRPr lang="en-US" dirty="0"/>
          </a:p>
          <a:p>
            <a:r>
              <a:rPr lang="en-US" dirty="0"/>
              <a:t>Present a </a:t>
            </a:r>
            <a:r>
              <a:rPr lang="en-US" b="1" dirty="0"/>
              <a:t>single total broken into parts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Draw a Percentage Subdivided Rectangle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7713" y="153169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 all values into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percentages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Draw a large rectangle representing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100%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Divide it into horizontal or vertical sections based on 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Shade/color each percentage block.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labels + legend.</a:t>
            </a:r>
          </a:p>
        </p:txBody>
      </p:sp>
    </p:spTree>
    <p:extLst>
      <p:ext uri="{BB962C8B-B14F-4D97-AF65-F5344CB8AC3E}">
        <p14:creationId xmlns:p14="http://schemas.microsoft.com/office/powerpoint/2010/main" val="28992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257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Statistics</vt:lpstr>
      <vt:lpstr>Subdivided (Component) Bar Chart</vt:lpstr>
      <vt:lpstr>When to Use Subdivided Bar Charts</vt:lpstr>
      <vt:lpstr>How to Draw a Subdivided Bar Chart</vt:lpstr>
      <vt:lpstr>PowerPoint Presentation</vt:lpstr>
      <vt:lpstr>Practice Question</vt:lpstr>
      <vt:lpstr>Percentage Subdivided Rectangle</vt:lpstr>
      <vt:lpstr>When to Use Percentage Subdivided Rectangles</vt:lpstr>
      <vt:lpstr>How to Draw a Percentage Subdivided Rectangle</vt:lpstr>
      <vt:lpstr>Practice Question</vt:lpstr>
      <vt:lpstr>Instructions for students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3</cp:revision>
  <dcterms:created xsi:type="dcterms:W3CDTF">2025-11-27T07:13:48Z</dcterms:created>
  <dcterms:modified xsi:type="dcterms:W3CDTF">2025-11-27T07:59:57Z</dcterms:modified>
</cp:coreProperties>
</file>