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  <a:endParaRPr lang="en-US" b="1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2" y="1405834"/>
            <a:ext cx="636105" cy="4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Muscles and Tendons</a:t>
            </a:r>
          </a:p>
          <a:p>
            <a:r>
              <a:rPr lang="en-US" b="1" dirty="0"/>
              <a:t>Most important dynamic stabilizers</a:t>
            </a:r>
            <a:endParaRPr lang="en-US" dirty="0"/>
          </a:p>
          <a:p>
            <a:r>
              <a:rPr lang="en-US" dirty="0"/>
              <a:t>Tone of surrounding muscles maintains joint stability</a:t>
            </a:r>
          </a:p>
          <a:p>
            <a:r>
              <a:rPr lang="en-US" dirty="0"/>
              <a:t>Tendons crossing the joint add further reinforcement</a:t>
            </a:r>
          </a:p>
        </p:txBody>
      </p:sp>
    </p:spTree>
    <p:extLst>
      <p:ext uri="{BB962C8B-B14F-4D97-AF65-F5344CB8AC3E}">
        <p14:creationId xmlns:p14="http://schemas.microsoft.com/office/powerpoint/2010/main" val="171217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of Synovial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Articular Arteries</a:t>
            </a:r>
          </a:p>
          <a:p>
            <a:r>
              <a:rPr lang="en-US" dirty="0"/>
              <a:t>Joints receive blood from </a:t>
            </a:r>
            <a:r>
              <a:rPr lang="en-US" b="1" dirty="0"/>
              <a:t>articular branches of nearby arteries</a:t>
            </a:r>
            <a:r>
              <a:rPr lang="en-US" dirty="0"/>
              <a:t>.</a:t>
            </a:r>
          </a:p>
          <a:p>
            <a:r>
              <a:rPr lang="en-US" dirty="0"/>
              <a:t>These arteries form a </a:t>
            </a:r>
            <a:r>
              <a:rPr lang="en-US" b="1" dirty="0"/>
              <a:t>rich anastomotic network (rete </a:t>
            </a:r>
            <a:r>
              <a:rPr lang="en-US" b="1" dirty="0" err="1"/>
              <a:t>articularis</a:t>
            </a:r>
            <a:r>
              <a:rPr lang="en-US" b="1" dirty="0"/>
              <a:t>)</a:t>
            </a:r>
            <a:r>
              <a:rPr lang="en-US" dirty="0"/>
              <a:t> around the joint.</a:t>
            </a:r>
          </a:p>
          <a:p>
            <a:r>
              <a:rPr lang="en-US" b="1" dirty="0"/>
              <a:t>2. Distribution of Blood</a:t>
            </a:r>
          </a:p>
          <a:p>
            <a:r>
              <a:rPr lang="en-US" b="1" dirty="0"/>
              <a:t>Capsule and synovial membrane</a:t>
            </a:r>
            <a:r>
              <a:rPr lang="en-US" dirty="0"/>
              <a:t> receive abundant blood supply.</a:t>
            </a:r>
          </a:p>
          <a:p>
            <a:r>
              <a:rPr lang="en-US" dirty="0"/>
              <a:t>Articular cartilage is </a:t>
            </a:r>
            <a:r>
              <a:rPr lang="en-US" b="1" dirty="0"/>
              <a:t>avascular</a:t>
            </a:r>
            <a:r>
              <a:rPr lang="en-US" dirty="0"/>
              <a:t> and receives nutrients by </a:t>
            </a:r>
            <a:r>
              <a:rPr lang="en-US" b="1" dirty="0"/>
              <a:t>diffusion from synovial fluid</a:t>
            </a:r>
            <a:r>
              <a:rPr lang="en-US" dirty="0"/>
              <a:t>.</a:t>
            </a:r>
          </a:p>
          <a:p>
            <a:r>
              <a:rPr lang="en-US" b="1" dirty="0"/>
              <a:t>3. </a:t>
            </a:r>
            <a:r>
              <a:rPr lang="en-US" b="1" dirty="0" err="1"/>
              <a:t>Periarticular</a:t>
            </a:r>
            <a:r>
              <a:rPr lang="en-US" b="1" dirty="0"/>
              <a:t> Anastomosis</a:t>
            </a:r>
          </a:p>
          <a:p>
            <a:r>
              <a:rPr lang="en-US" dirty="0"/>
              <a:t>Ensures </a:t>
            </a:r>
            <a:r>
              <a:rPr lang="en-US" b="1" dirty="0"/>
              <a:t>continuous blood flow</a:t>
            </a:r>
            <a:r>
              <a:rPr lang="en-US" dirty="0"/>
              <a:t>, even when the joint is in a position that may compress one or more vessels.</a:t>
            </a:r>
          </a:p>
        </p:txBody>
      </p:sp>
    </p:spTree>
    <p:extLst>
      <p:ext uri="{BB962C8B-B14F-4D97-AF65-F5344CB8AC3E}">
        <p14:creationId xmlns:p14="http://schemas.microsoft.com/office/powerpoint/2010/main" val="396935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 of Synovial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Derived from </a:t>
            </a:r>
            <a:r>
              <a:rPr lang="en-US" b="1" dirty="0"/>
              <a:t>peripheral nerves</a:t>
            </a:r>
            <a:r>
              <a:rPr lang="en-US" dirty="0"/>
              <a:t> supplying muscles that act on the joint.</a:t>
            </a:r>
          </a:p>
          <a:p>
            <a:r>
              <a:rPr lang="en-US" b="1" dirty="0"/>
              <a:t>2. Hilton’s Law</a:t>
            </a:r>
          </a:p>
          <a:p>
            <a:r>
              <a:rPr lang="en-US" dirty="0"/>
              <a:t>The nerve supplying the </a:t>
            </a:r>
            <a:r>
              <a:rPr lang="en-US" b="1" dirty="0"/>
              <a:t>muscles moving a joint</a:t>
            </a:r>
            <a:r>
              <a:rPr lang="en-US" dirty="0"/>
              <a:t> also supplies:</a:t>
            </a:r>
          </a:p>
          <a:p>
            <a:pPr lvl="1"/>
            <a:r>
              <a:rPr lang="en-US" b="1" dirty="0"/>
              <a:t>the joint itself</a:t>
            </a:r>
            <a:r>
              <a:rPr lang="en-US" dirty="0"/>
              <a:t>, and</a:t>
            </a:r>
          </a:p>
          <a:p>
            <a:pPr lvl="1"/>
            <a:r>
              <a:rPr lang="en-US" b="1" dirty="0"/>
              <a:t>the skin</a:t>
            </a:r>
            <a:r>
              <a:rPr lang="en-US" dirty="0"/>
              <a:t> over the distal attachment of those muscles.</a:t>
            </a:r>
          </a:p>
          <a:p>
            <a:r>
              <a:rPr lang="en-US" b="1" dirty="0"/>
              <a:t>3. Sensory Innervation</a:t>
            </a:r>
          </a:p>
          <a:p>
            <a:r>
              <a:rPr lang="en-US" dirty="0"/>
              <a:t>Rich supply to </a:t>
            </a:r>
            <a:r>
              <a:rPr lang="en-US" b="1" dirty="0"/>
              <a:t>capsule, ligaments, and synovial membrane</a:t>
            </a:r>
            <a:r>
              <a:rPr lang="en-US" dirty="0"/>
              <a:t>.</a:t>
            </a:r>
          </a:p>
          <a:p>
            <a:r>
              <a:rPr lang="en-US" dirty="0"/>
              <a:t>Responsible for </a:t>
            </a:r>
            <a:r>
              <a:rPr lang="en-US" b="1" dirty="0"/>
              <a:t>pain, proprioception, and reflex activity</a:t>
            </a:r>
            <a:r>
              <a:rPr lang="en-US" dirty="0"/>
              <a:t>.</a:t>
            </a:r>
          </a:p>
          <a:p>
            <a:r>
              <a:rPr lang="en-US" b="1" dirty="0"/>
              <a:t>4. Sympathetic Fibers</a:t>
            </a:r>
          </a:p>
          <a:p>
            <a:r>
              <a:rPr lang="en-US" dirty="0"/>
              <a:t>Supply </a:t>
            </a:r>
            <a:r>
              <a:rPr lang="en-US" b="1" dirty="0"/>
              <a:t>blood vessels</a:t>
            </a:r>
            <a:r>
              <a:rPr lang="en-US" dirty="0"/>
              <a:t> of the joint, regulating vascular tone.</a:t>
            </a:r>
          </a:p>
        </p:txBody>
      </p:sp>
    </p:spTree>
    <p:extLst>
      <p:ext uri="{BB962C8B-B14F-4D97-AF65-F5344CB8AC3E}">
        <p14:creationId xmlns:p14="http://schemas.microsoft.com/office/powerpoint/2010/main" val="200153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Joint Injuries and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1.Dislocation </a:t>
            </a:r>
            <a:r>
              <a:rPr lang="en-US" b="1" dirty="0"/>
              <a:t>(Luxation)</a:t>
            </a:r>
          </a:p>
          <a:p>
            <a:r>
              <a:rPr lang="en-US" b="1" dirty="0"/>
              <a:t>Complete displacement</a:t>
            </a:r>
            <a:r>
              <a:rPr lang="en-US" dirty="0"/>
              <a:t> of one bone end from its joint surface.</a:t>
            </a:r>
          </a:p>
          <a:p>
            <a:r>
              <a:rPr lang="en-US" dirty="0"/>
              <a:t>Causes severe </a:t>
            </a:r>
            <a:r>
              <a:rPr lang="en-US" b="1" dirty="0"/>
              <a:t>pain, swelling, and loss of movement</a:t>
            </a:r>
            <a:r>
              <a:rPr lang="en-US" dirty="0"/>
              <a:t>.</a:t>
            </a:r>
          </a:p>
          <a:p>
            <a:r>
              <a:rPr lang="en-US" dirty="0"/>
              <a:t>Common in </a:t>
            </a:r>
            <a:r>
              <a:rPr lang="en-US" b="1" dirty="0"/>
              <a:t>shoulder, fingers, and jaw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2.Subluxation</a:t>
            </a:r>
            <a:endParaRPr lang="en-US" b="1" dirty="0"/>
          </a:p>
          <a:p>
            <a:r>
              <a:rPr lang="en-US" b="1" dirty="0"/>
              <a:t>Partial or incomplete dislocation</a:t>
            </a:r>
            <a:r>
              <a:rPr lang="en-US" dirty="0"/>
              <a:t>.</a:t>
            </a:r>
          </a:p>
          <a:p>
            <a:r>
              <a:rPr lang="en-US" dirty="0"/>
              <a:t>Joint surfaces lose alignment but not completely separated.</a:t>
            </a:r>
          </a:p>
        </p:txBody>
      </p:sp>
    </p:spTree>
    <p:extLst>
      <p:ext uri="{BB962C8B-B14F-4D97-AF65-F5344CB8AC3E}">
        <p14:creationId xmlns:p14="http://schemas.microsoft.com/office/powerpoint/2010/main" val="173138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Osteoarthritis</a:t>
            </a:r>
          </a:p>
          <a:p>
            <a:r>
              <a:rPr lang="en-US" b="1" dirty="0"/>
              <a:t>Degenerative joint disease</a:t>
            </a:r>
            <a:r>
              <a:rPr lang="en-US" dirty="0"/>
              <a:t>.</a:t>
            </a:r>
          </a:p>
          <a:p>
            <a:r>
              <a:rPr lang="en-US" dirty="0"/>
              <a:t>Results in </a:t>
            </a:r>
            <a:r>
              <a:rPr lang="en-US" b="1" dirty="0"/>
              <a:t>wear and tear of articular cartilage</a:t>
            </a:r>
            <a:r>
              <a:rPr lang="en-US" dirty="0"/>
              <a:t>.</a:t>
            </a:r>
          </a:p>
          <a:p>
            <a:r>
              <a:rPr lang="en-US" dirty="0"/>
              <a:t>Common in </a:t>
            </a:r>
            <a:r>
              <a:rPr lang="en-US" b="1" dirty="0"/>
              <a:t>elderly</a:t>
            </a:r>
            <a:r>
              <a:rPr lang="en-US" dirty="0"/>
              <a:t>, affecting </a:t>
            </a:r>
            <a:r>
              <a:rPr lang="en-US" b="1" dirty="0"/>
              <a:t>knee, hip, spine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21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1"/>
            <a:ext cx="11195436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1"/>
            <a:ext cx="11203387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Classification of Synovial Joints (According to Shape of Articulating Surfaces)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Plane (Gliding) Joints</a:t>
            </a:r>
          </a:p>
          <a:p>
            <a:r>
              <a:rPr lang="en-US" dirty="0"/>
              <a:t>Articulating surfaces are </a:t>
            </a:r>
            <a:r>
              <a:rPr lang="en-US" b="1" dirty="0"/>
              <a:t>flat or slightly curved</a:t>
            </a:r>
            <a:endParaRPr lang="en-US" dirty="0"/>
          </a:p>
          <a:p>
            <a:r>
              <a:rPr lang="en-US" dirty="0"/>
              <a:t>Allow </a:t>
            </a:r>
            <a:r>
              <a:rPr lang="en-US" b="1" dirty="0"/>
              <a:t>gliding or sliding movements</a:t>
            </a:r>
            <a:endParaRPr lang="en-US" dirty="0"/>
          </a:p>
          <a:p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intercarpal</a:t>
            </a:r>
            <a:r>
              <a:rPr lang="en-US" dirty="0"/>
              <a:t> &amp; </a:t>
            </a:r>
            <a:r>
              <a:rPr lang="en-US" dirty="0" err="1"/>
              <a:t>intertarsal</a:t>
            </a:r>
            <a:r>
              <a:rPr lang="en-US" dirty="0"/>
              <a:t> joints, acromioclavicular joint</a:t>
            </a:r>
          </a:p>
        </p:txBody>
      </p:sp>
    </p:spTree>
    <p:extLst>
      <p:ext uri="{BB962C8B-B14F-4D97-AF65-F5344CB8AC3E}">
        <p14:creationId xmlns:p14="http://schemas.microsoft.com/office/powerpoint/2010/main" val="331650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Hinge (</a:t>
            </a:r>
            <a:r>
              <a:rPr lang="en-US" b="1" dirty="0" err="1"/>
              <a:t>Ginglymus</a:t>
            </a:r>
            <a:r>
              <a:rPr lang="en-US" b="1" dirty="0"/>
              <a:t>) Joints</a:t>
            </a:r>
          </a:p>
          <a:p>
            <a:r>
              <a:rPr lang="en-US" dirty="0"/>
              <a:t>Resemble a </a:t>
            </a:r>
            <a:r>
              <a:rPr lang="en-US" b="1" dirty="0"/>
              <a:t>hinge</a:t>
            </a:r>
            <a:r>
              <a:rPr lang="en-US" dirty="0"/>
              <a:t> (convex surface fits into concave surface)</a:t>
            </a:r>
          </a:p>
          <a:p>
            <a:r>
              <a:rPr lang="en-US" dirty="0"/>
              <a:t>Permit </a:t>
            </a:r>
            <a:r>
              <a:rPr lang="en-US" b="1" dirty="0"/>
              <a:t>flexion and extension</a:t>
            </a:r>
            <a:r>
              <a:rPr lang="en-US" dirty="0"/>
              <a:t> only (uniaxial)</a:t>
            </a:r>
          </a:p>
          <a:p>
            <a:r>
              <a:rPr lang="en-US" b="1" dirty="0"/>
              <a:t>Examples:</a:t>
            </a:r>
            <a:r>
              <a:rPr lang="en-US" dirty="0"/>
              <a:t> elbow joint, interphalangeal joints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Pivot (Trochoid) Joints</a:t>
            </a:r>
          </a:p>
          <a:p>
            <a:r>
              <a:rPr lang="en-US" dirty="0"/>
              <a:t>A </a:t>
            </a:r>
            <a:r>
              <a:rPr lang="en-US" b="1" dirty="0"/>
              <a:t>rounded process</a:t>
            </a:r>
            <a:r>
              <a:rPr lang="en-US" dirty="0"/>
              <a:t> rotates within a </a:t>
            </a:r>
            <a:r>
              <a:rPr lang="en-US" b="1" dirty="0"/>
              <a:t>bony or ligamentous ring</a:t>
            </a:r>
            <a:endParaRPr lang="en-US" dirty="0"/>
          </a:p>
          <a:p>
            <a:r>
              <a:rPr lang="en-US" dirty="0"/>
              <a:t>Allow </a:t>
            </a:r>
            <a:r>
              <a:rPr lang="en-US" b="1" dirty="0"/>
              <a:t>rotation around a single axis</a:t>
            </a:r>
            <a:endParaRPr lang="en-US" dirty="0"/>
          </a:p>
          <a:p>
            <a:r>
              <a:rPr lang="en-US" b="1" dirty="0"/>
              <a:t>Examples:</a:t>
            </a:r>
            <a:r>
              <a:rPr lang="en-US" dirty="0"/>
              <a:t> superior radioulnar joint, </a:t>
            </a:r>
            <a:r>
              <a:rPr lang="en-US" dirty="0" err="1"/>
              <a:t>atlanto</a:t>
            </a:r>
            <a:r>
              <a:rPr lang="en-US" dirty="0"/>
              <a:t>-axial joint</a:t>
            </a:r>
          </a:p>
        </p:txBody>
      </p:sp>
    </p:spTree>
    <p:extLst>
      <p:ext uri="{BB962C8B-B14F-4D97-AF65-F5344CB8AC3E}">
        <p14:creationId xmlns:p14="http://schemas.microsoft.com/office/powerpoint/2010/main" val="148226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Condylar (Ellipsoid) Joints</a:t>
            </a:r>
          </a:p>
          <a:p>
            <a:r>
              <a:rPr lang="en-US" b="1" dirty="0"/>
              <a:t>Oval convex</a:t>
            </a:r>
            <a:r>
              <a:rPr lang="en-US" dirty="0"/>
              <a:t> surface fits into an </a:t>
            </a:r>
            <a:r>
              <a:rPr lang="en-US" b="1" dirty="0"/>
              <a:t>elliptical concavity</a:t>
            </a:r>
            <a:endParaRPr lang="en-US" dirty="0"/>
          </a:p>
          <a:p>
            <a:r>
              <a:rPr lang="en-US" dirty="0"/>
              <a:t>Permit </a:t>
            </a:r>
            <a:r>
              <a:rPr lang="en-US" b="1" dirty="0"/>
              <a:t>biaxial movement</a:t>
            </a:r>
            <a:r>
              <a:rPr lang="en-US" dirty="0"/>
              <a:t>: flexion–extension, abduction–adduction</a:t>
            </a:r>
          </a:p>
          <a:p>
            <a:r>
              <a:rPr lang="en-US" b="1" dirty="0"/>
              <a:t>Examples:</a:t>
            </a:r>
            <a:r>
              <a:rPr lang="en-US" dirty="0"/>
              <a:t> wrist (radiocarpal) joint, metacarpophalangeal joints</a:t>
            </a:r>
          </a:p>
        </p:txBody>
      </p:sp>
    </p:spTree>
    <p:extLst>
      <p:ext uri="{BB962C8B-B14F-4D97-AF65-F5344CB8AC3E}">
        <p14:creationId xmlns:p14="http://schemas.microsoft.com/office/powerpoint/2010/main" val="178691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Saddle (</a:t>
            </a:r>
            <a:r>
              <a:rPr lang="en-US" b="1" dirty="0" err="1"/>
              <a:t>Sellar</a:t>
            </a:r>
            <a:r>
              <a:rPr lang="en-US" b="1" dirty="0"/>
              <a:t>) Joints</a:t>
            </a:r>
          </a:p>
          <a:p>
            <a:r>
              <a:rPr lang="en-US" dirty="0"/>
              <a:t>Both surfaces are </a:t>
            </a:r>
            <a:r>
              <a:rPr lang="en-US" b="1" dirty="0"/>
              <a:t>concave in one direction</a:t>
            </a:r>
            <a:r>
              <a:rPr lang="en-US" dirty="0"/>
              <a:t> and </a:t>
            </a:r>
            <a:r>
              <a:rPr lang="en-US" b="1" dirty="0"/>
              <a:t>convex in the other</a:t>
            </a:r>
            <a:r>
              <a:rPr lang="en-US" dirty="0"/>
              <a:t> (saddle-shaped)</a:t>
            </a:r>
          </a:p>
          <a:p>
            <a:r>
              <a:rPr lang="en-US" dirty="0"/>
              <a:t>Allow </a:t>
            </a:r>
            <a:r>
              <a:rPr lang="en-US" b="1" dirty="0"/>
              <a:t>biaxial movement</a:t>
            </a:r>
            <a:r>
              <a:rPr lang="en-US" dirty="0"/>
              <a:t> with greater range than condylar joints</a:t>
            </a:r>
          </a:p>
          <a:p>
            <a:r>
              <a:rPr lang="en-US" b="1" dirty="0"/>
              <a:t>Examples:</a:t>
            </a:r>
            <a:r>
              <a:rPr lang="en-US" dirty="0"/>
              <a:t> first carpometacarpal joint (thumb)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9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Ball-and-Socket (Spheroidal) Joints</a:t>
            </a:r>
          </a:p>
          <a:p>
            <a:r>
              <a:rPr lang="en-US" b="1" dirty="0"/>
              <a:t>Spherical head</a:t>
            </a:r>
            <a:r>
              <a:rPr lang="en-US" dirty="0"/>
              <a:t> fits into a </a:t>
            </a:r>
            <a:r>
              <a:rPr lang="en-US" b="1" dirty="0"/>
              <a:t>cup-like socket</a:t>
            </a:r>
            <a:endParaRPr lang="en-US" dirty="0"/>
          </a:p>
          <a:p>
            <a:r>
              <a:rPr lang="en-US" dirty="0"/>
              <a:t>Permit </a:t>
            </a:r>
            <a:r>
              <a:rPr lang="en-US" b="1" dirty="0"/>
              <a:t>multiaxial movement</a:t>
            </a:r>
            <a:r>
              <a:rPr lang="en-US" dirty="0"/>
              <a:t>: flexion, extension, abduction, adduction, rotation, circumduction</a:t>
            </a:r>
          </a:p>
          <a:p>
            <a:r>
              <a:rPr lang="en-US" b="1" dirty="0"/>
              <a:t>Examples:</a:t>
            </a:r>
            <a:r>
              <a:rPr lang="en-US" dirty="0"/>
              <a:t> hip joint, shoulder joint</a:t>
            </a:r>
          </a:p>
        </p:txBody>
      </p:sp>
    </p:spTree>
    <p:extLst>
      <p:ext uri="{BB962C8B-B14F-4D97-AF65-F5344CB8AC3E}">
        <p14:creationId xmlns:p14="http://schemas.microsoft.com/office/powerpoint/2010/main" val="239674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Responsible for Stability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Shape of Articulating Surfaces</a:t>
            </a:r>
          </a:p>
          <a:p>
            <a:r>
              <a:rPr lang="en-US" dirty="0"/>
              <a:t>Stability increases when surfaces are </a:t>
            </a:r>
            <a:r>
              <a:rPr lang="en-US" b="1" dirty="0"/>
              <a:t>deep, congruent, and interlocking</a:t>
            </a:r>
            <a:endParaRPr lang="en-US" dirty="0"/>
          </a:p>
          <a:p>
            <a:r>
              <a:rPr lang="en-US" dirty="0"/>
              <a:t>Example: hip joint (deep acetabulum gives high stability)</a:t>
            </a:r>
          </a:p>
        </p:txBody>
      </p:sp>
    </p:spTree>
    <p:extLst>
      <p:ext uri="{BB962C8B-B14F-4D97-AF65-F5344CB8AC3E}">
        <p14:creationId xmlns:p14="http://schemas.microsoft.com/office/powerpoint/2010/main" val="205182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7" y="516835"/>
            <a:ext cx="636105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Ligaments</a:t>
            </a:r>
          </a:p>
          <a:p>
            <a:r>
              <a:rPr lang="en-US" dirty="0"/>
              <a:t>Strong ligaments </a:t>
            </a:r>
            <a:r>
              <a:rPr lang="en-US" b="1" dirty="0"/>
              <a:t>reinforce the joint capsule</a:t>
            </a:r>
            <a:endParaRPr lang="en-US" dirty="0"/>
          </a:p>
          <a:p>
            <a:r>
              <a:rPr lang="en-US" dirty="0"/>
              <a:t>Provide </a:t>
            </a:r>
            <a:r>
              <a:rPr lang="en-US" b="1" dirty="0"/>
              <a:t>passive stability</a:t>
            </a:r>
            <a:r>
              <a:rPr lang="en-US" dirty="0"/>
              <a:t> by limiting excessive movement</a:t>
            </a:r>
          </a:p>
          <a:p>
            <a:r>
              <a:rPr lang="en-US" dirty="0"/>
              <a:t>Stability increases with </a:t>
            </a:r>
            <a:r>
              <a:rPr lang="en-US" b="1" dirty="0"/>
              <a:t>number, strength, and tightness</a:t>
            </a:r>
            <a:r>
              <a:rPr lang="en-US" dirty="0"/>
              <a:t> of ligaments</a:t>
            </a:r>
          </a:p>
        </p:txBody>
      </p:sp>
    </p:spTree>
    <p:extLst>
      <p:ext uri="{BB962C8B-B14F-4D97-AF65-F5344CB8AC3E}">
        <p14:creationId xmlns:p14="http://schemas.microsoft.com/office/powerpoint/2010/main" val="590695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566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 ANATOMY</vt:lpstr>
      <vt:lpstr>Classification of Synovial Joints (According to Shape of Articulating Surfaces)</vt:lpstr>
      <vt:lpstr>Continued </vt:lpstr>
      <vt:lpstr>Continued </vt:lpstr>
      <vt:lpstr>Continued </vt:lpstr>
      <vt:lpstr>Continued </vt:lpstr>
      <vt:lpstr>Continued </vt:lpstr>
      <vt:lpstr>Factors Responsible for Stability of Synovial Joints</vt:lpstr>
      <vt:lpstr>Continued </vt:lpstr>
      <vt:lpstr>Continued </vt:lpstr>
      <vt:lpstr>Blood Supply of Synovial Joint</vt:lpstr>
      <vt:lpstr>Nerve Supply of Synovial Joint</vt:lpstr>
      <vt:lpstr>Common Joint Injuries and Diseases</vt:lpstr>
      <vt:lpstr>Continued 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4</cp:revision>
  <dcterms:created xsi:type="dcterms:W3CDTF">2025-11-27T08:57:37Z</dcterms:created>
  <dcterms:modified xsi:type="dcterms:W3CDTF">2025-11-28T04:01:24Z</dcterms:modified>
</cp:coreProperties>
</file>