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Fsc</a:t>
            </a:r>
            <a:r>
              <a:rPr lang="en-US" dirty="0" smtClean="0"/>
              <a:t> RIT</a:t>
            </a:r>
          </a:p>
          <a:p>
            <a:r>
              <a:rPr lang="en-US" dirty="0" err="1" smtClean="0"/>
              <a:t>Awais</a:t>
            </a:r>
            <a:r>
              <a:rPr lang="en-US" dirty="0" smtClean="0"/>
              <a:t> Hamza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351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Comparison: X-ray vs Gamma Rays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95400" y="3027680"/>
          <a:ext cx="9601200" cy="2377440"/>
        </p:xfrm>
        <a:graphic>
          <a:graphicData uri="http://schemas.openxmlformats.org/drawingml/2006/table">
            <a:tbl>
              <a:tblPr/>
              <a:tblGrid>
                <a:gridCol w="3200400">
                  <a:extLst>
                    <a:ext uri="{9D8B030D-6E8A-4147-A177-3AD203B41FA5}">
                      <a16:colId xmlns:a16="http://schemas.microsoft.com/office/drawing/2014/main" val="263298344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913350985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4890665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/>
                        <a:t>Feature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X-rays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Gamma Rays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873413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Origin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Electron shell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Atomic nucleus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63472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Typical energy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keV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MeV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838184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Medical use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Imaging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Therapy &amp; nuclear medicine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37957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Interactions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Mostly PE + Compton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Pair production + photodisintegration at high energies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005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1075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Interaction of X-rays &amp; Gamma Rays with Matter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33059" y="1402387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High-energy photons meeting atoms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Foundation of radiography, nuclear physics &amp; radiation protection</a:t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🜁 </a:t>
            </a:r>
            <a:r>
              <a:rPr kumimoji="0" lang="en-US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Think of photons as tiny messengers that stir atoms when they pass by.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60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Factors Affecting Interaction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1365441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Photon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energy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(low vs high kVp)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Atomic number (Z)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the material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Density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the absorber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Thickness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the material</a:t>
            </a:r>
          </a:p>
        </p:txBody>
      </p:sp>
    </p:spTree>
    <p:extLst>
      <p:ext uri="{BB962C8B-B14F-4D97-AF65-F5344CB8AC3E}">
        <p14:creationId xmlns:p14="http://schemas.microsoft.com/office/powerpoint/2010/main" val="91863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Photoelectric Effect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12274" y="1383914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Photon transfers </a:t>
            </a:r>
            <a:r>
              <a:rPr kumimoji="0" lang="en-US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all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energy to an inner-shell electron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Electron is ejected →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photoelectron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Vacant shell filled → produces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characteristic radiation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Dominates in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low energies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&amp;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high-Z materials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(bone)</a:t>
            </a:r>
          </a:p>
        </p:txBody>
      </p:sp>
    </p:spTree>
    <p:extLst>
      <p:ext uri="{BB962C8B-B14F-4D97-AF65-F5344CB8AC3E}">
        <p14:creationId xmlns:p14="http://schemas.microsoft.com/office/powerpoint/2010/main" val="4150173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Compton Scattering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1550168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Photon hits an outer-shell electron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Electron kicked out →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recoil electron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Photon deflected with less energy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Dominates in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soft tissue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at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medium energies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725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 Production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193801" y="1356205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Only occurs when photon energy &gt;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1.02 MeV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Photon vanishes → creates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electron + positron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Positron later annihilates → produces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two 0.51 MeV photons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633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Coherent (Thomson/Rayleigh) Scatter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1" y="2716414"/>
            <a:ext cx="960119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Low-energy photon vibrates entire atom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Photon leaves with same energy but changed direction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 ionization</a:t>
            </a:r>
          </a:p>
        </p:txBody>
      </p:sp>
    </p:spTree>
    <p:extLst>
      <p:ext uri="{BB962C8B-B14F-4D97-AF65-F5344CB8AC3E}">
        <p14:creationId xmlns:p14="http://schemas.microsoft.com/office/powerpoint/2010/main" val="3782612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Photodisintegration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33059" y="1162241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Very high-energy gamma photons (&gt;10 MeV)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Photon absorbed by nucleus → nucleus emits a fragment (neutron/proton)</a:t>
            </a:r>
          </a:p>
        </p:txBody>
      </p:sp>
    </p:spTree>
    <p:extLst>
      <p:ext uri="{BB962C8B-B14F-4D97-AF65-F5344CB8AC3E}">
        <p14:creationId xmlns:p14="http://schemas.microsoft.com/office/powerpoint/2010/main" val="1143254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Relative Importance (Diagnostic Range: 30–150 </a:t>
            </a:r>
            <a:r>
              <a:rPr lang="en-US" dirty="0" err="1"/>
              <a:t>kVp</a:t>
            </a:r>
            <a:r>
              <a:rPr lang="en-US" dirty="0"/>
              <a:t>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95400" y="3119120"/>
          <a:ext cx="9601200" cy="2194560"/>
        </p:xfrm>
        <a:graphic>
          <a:graphicData uri="http://schemas.openxmlformats.org/drawingml/2006/table">
            <a:tbl>
              <a:tblPr/>
              <a:tblGrid>
                <a:gridCol w="4800600">
                  <a:extLst>
                    <a:ext uri="{9D8B030D-6E8A-4147-A177-3AD203B41FA5}">
                      <a16:colId xmlns:a16="http://schemas.microsoft.com/office/drawing/2014/main" val="3295145385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36870991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/>
                        <a:t>Interaction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Importance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069986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Photoelectric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Strong in bone (↑ contrast)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24997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Compton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Dominant in soft tissue (↓ contrast)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606435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Coherent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Minimal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510837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Pair Production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None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000873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Photodisintegration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2948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93981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</TotalTime>
  <Words>251</Words>
  <Application>Microsoft Office PowerPoint</Application>
  <PresentationFormat>Widescreen</PresentationFormat>
  <Paragraphs>61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Organic</vt:lpstr>
      <vt:lpstr>RIT</vt:lpstr>
      <vt:lpstr>Interaction of X-rays &amp; Gamma Rays with Matter</vt:lpstr>
      <vt:lpstr>Key Factors Affecting Interaction</vt:lpstr>
      <vt:lpstr>Photoelectric Effect</vt:lpstr>
      <vt:lpstr>Compton Scattering</vt:lpstr>
      <vt:lpstr>Pair Production</vt:lpstr>
      <vt:lpstr>Coherent (Thomson/Rayleigh) Scatter</vt:lpstr>
      <vt:lpstr>Photodisintegration</vt:lpstr>
      <vt:lpstr>Relative Importance (Diagnostic Range: 30–150 kVp)</vt:lpstr>
      <vt:lpstr>Comparison: X-ray vs Gamma Rays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RIT</dc:title>
  <dc:creator>Moorche</dc:creator>
  <cp:lastModifiedBy>Moorche</cp:lastModifiedBy>
  <cp:revision>1</cp:revision>
  <dcterms:created xsi:type="dcterms:W3CDTF">2025-11-26T10:40:05Z</dcterms:created>
  <dcterms:modified xsi:type="dcterms:W3CDTF">2025-11-26T10:45:07Z</dcterms:modified>
</cp:coreProperties>
</file>