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35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Comparison: X-ray vs Gamma Rays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3027680"/>
          <a:ext cx="9601200" cy="23774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63298344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91335098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890665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X-rays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Gamma Rays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7341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Origin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Electron shell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Atomic nucleus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34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Typical energy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keV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381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Medical use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Imaging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Therapy &amp; nuclear medicine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795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Interactions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Mostly PE + Compton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Pair production + photodisintegration at high energies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005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075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Interaction of X-rays &amp; Gamma Rays with Matter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3059" y="140238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High-energy photons meeting atoms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Foundation of radiography, nuclear physics &amp; radiation protection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🜁 </a:t>
            </a:r>
            <a:r>
              <a:rPr kumimoji="0" lang="en-US" altLang="en-US" sz="18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Think of photons as tiny messengers that stir atoms when they pass by.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60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Factors Affecting Interaction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3654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energy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(low vs high kVp)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Atomic number (Z)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material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Density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absorber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Thickness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material</a:t>
            </a:r>
          </a:p>
        </p:txBody>
      </p:sp>
    </p:spTree>
    <p:extLst>
      <p:ext uri="{BB962C8B-B14F-4D97-AF65-F5344CB8AC3E}">
        <p14:creationId xmlns:p14="http://schemas.microsoft.com/office/powerpoint/2010/main" val="9186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Photoelectric Effect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12274" y="138391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transfers </a:t>
            </a:r>
            <a:r>
              <a:rPr kumimoji="0" lang="en-US" altLang="en-US" sz="18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energy to an inner-shell electron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 is ejected →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photoelectron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Vacant shell filled → produces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characteristic radiation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Dominates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energies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high-Z materials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(bone)</a:t>
            </a:r>
          </a:p>
        </p:txBody>
      </p:sp>
    </p:spTree>
    <p:extLst>
      <p:ext uri="{BB962C8B-B14F-4D97-AF65-F5344CB8AC3E}">
        <p14:creationId xmlns:p14="http://schemas.microsoft.com/office/powerpoint/2010/main" val="4150173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Compton Scattering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5016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hits an outer-shell electron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 kicked out →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recoil electron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deflected with less energy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Dominates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soft tissue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medium energies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725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 Production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93801" y="135620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occurs when photon energy &gt;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1.02 MeV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vanishes → creates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 + positron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Positron later annihilates → produces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two 0.51 MeV photons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633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Coherent (Thomson/Rayleigh) Scatter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16414"/>
            <a:ext cx="960119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Low-energy photon vibrates entire atom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leaves with same energy but changed direction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ionization</a:t>
            </a:r>
          </a:p>
        </p:txBody>
      </p:sp>
    </p:spTree>
    <p:extLst>
      <p:ext uri="{BB962C8B-B14F-4D97-AF65-F5344CB8AC3E}">
        <p14:creationId xmlns:p14="http://schemas.microsoft.com/office/powerpoint/2010/main" val="3782612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Photodisintegration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3059" y="116224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Very high-energy gamma photons (&gt;10 MeV)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absorbed by nucleus → nucleus emits a fragment (neutron/proton)</a:t>
            </a:r>
          </a:p>
        </p:txBody>
      </p:sp>
    </p:spTree>
    <p:extLst>
      <p:ext uri="{BB962C8B-B14F-4D97-AF65-F5344CB8AC3E}">
        <p14:creationId xmlns:p14="http://schemas.microsoft.com/office/powerpoint/2010/main" val="114325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Relative Importance (Diagnostic Range: 30–150 </a:t>
            </a:r>
            <a:r>
              <a:rPr lang="en-US" dirty="0" err="1"/>
              <a:t>kVp</a:t>
            </a:r>
            <a:r>
              <a:rPr lang="en-US" dirty="0"/>
              <a:t>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295145385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687099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Interaction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Importance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699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Photoelectric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Strong in bone (↑ contrast)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499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Compton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Dominant in soft tissue (↓ contrast)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064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Coherent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Minimal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108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Pair Production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008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Photodisintegration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2948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398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251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RIT</vt:lpstr>
      <vt:lpstr>Interaction of X-rays &amp; Gamma Rays with Matter</vt:lpstr>
      <vt:lpstr>Key Factors Affecting Interaction</vt:lpstr>
      <vt:lpstr>Photoelectric Effect</vt:lpstr>
      <vt:lpstr>Compton Scattering</vt:lpstr>
      <vt:lpstr>Pair Production</vt:lpstr>
      <vt:lpstr>Coherent (Thomson/Rayleigh) Scatter</vt:lpstr>
      <vt:lpstr>Photodisintegration</vt:lpstr>
      <vt:lpstr>Relative Importance (Diagnostic Range: 30–150 kVp)</vt:lpstr>
      <vt:lpstr>Comparison: X-ray vs Gamma Rays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RIT</dc:title>
  <dc:creator>Moorche</dc:creator>
  <cp:lastModifiedBy>Moorche</cp:lastModifiedBy>
  <cp:revision>1</cp:revision>
  <dcterms:created xsi:type="dcterms:W3CDTF">2025-11-26T10:40:05Z</dcterms:created>
  <dcterms:modified xsi:type="dcterms:W3CDTF">2025-11-26T10:45:07Z</dcterms:modified>
</cp:coreProperties>
</file>