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6" r:id="rId4"/>
    <p:sldId id="26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8" r:id="rId13"/>
    <p:sldId id="265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Statistics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DPT</a:t>
            </a:r>
          </a:p>
          <a:p>
            <a:r>
              <a:rPr lang="en-US" dirty="0" err="1" smtClean="0"/>
              <a:t>Awais</a:t>
            </a:r>
            <a:r>
              <a:rPr lang="en-US" dirty="0" smtClean="0"/>
              <a:t> Hamza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54487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Line Chart?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line chart displays data points connected by straight lines.</a:t>
            </a:r>
          </a:p>
          <a:p>
            <a:r>
              <a:rPr lang="en-US" dirty="0"/>
              <a:t>It shows </a:t>
            </a:r>
            <a:r>
              <a:rPr lang="en-US" b="1" dirty="0"/>
              <a:t>trends</a:t>
            </a:r>
            <a:r>
              <a:rPr lang="en-US" dirty="0"/>
              <a:t>, </a:t>
            </a:r>
            <a:r>
              <a:rPr lang="en-US" b="1" dirty="0"/>
              <a:t>patterns</a:t>
            </a:r>
            <a:r>
              <a:rPr lang="en-US" dirty="0"/>
              <a:t>, and </a:t>
            </a:r>
            <a:r>
              <a:rPr lang="en-US" b="1" dirty="0"/>
              <a:t>changes</a:t>
            </a:r>
            <a:r>
              <a:rPr lang="en-US" dirty="0"/>
              <a:t> across intervals (usually time).</a:t>
            </a:r>
          </a:p>
          <a:p>
            <a:r>
              <a:rPr lang="en-US" dirty="0"/>
              <a:t>Perfect for showing </a:t>
            </a:r>
            <a:r>
              <a:rPr lang="en-US" i="1" dirty="0"/>
              <a:t>increase</a:t>
            </a:r>
            <a:r>
              <a:rPr lang="en-US" dirty="0"/>
              <a:t>, </a:t>
            </a:r>
            <a:r>
              <a:rPr lang="en-US" i="1" dirty="0"/>
              <a:t>decrease</a:t>
            </a:r>
            <a:r>
              <a:rPr lang="en-US" dirty="0"/>
              <a:t>, or </a:t>
            </a:r>
            <a:r>
              <a:rPr lang="en-US" i="1" dirty="0"/>
              <a:t>fluctuation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77325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Key Parts of a Line Chart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12274" y="1734895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X-axis: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Time or categories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Y-axis: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Values or measurements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Data points: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Actual values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Line: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Connects the points to show the trend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Labels / Title: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Explain what the chart represents</a:t>
            </a:r>
          </a:p>
        </p:txBody>
      </p:sp>
    </p:spTree>
    <p:extLst>
      <p:ext uri="{BB962C8B-B14F-4D97-AF65-F5344CB8AC3E}">
        <p14:creationId xmlns:p14="http://schemas.microsoft.com/office/powerpoint/2010/main" val="23399430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Advantages and Limitations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Easy </a:t>
            </a:r>
            <a:r>
              <a:rPr lang="en-US" dirty="0"/>
              <a:t>to interpret</a:t>
            </a:r>
          </a:p>
          <a:p>
            <a:r>
              <a:rPr lang="en-US" dirty="0"/>
              <a:t>Highlights trends clearly</a:t>
            </a:r>
          </a:p>
          <a:p>
            <a:r>
              <a:rPr lang="en-US" dirty="0"/>
              <a:t>Good for large datasets</a:t>
            </a:r>
          </a:p>
          <a:p>
            <a:r>
              <a:rPr lang="en-US" dirty="0"/>
              <a:t>Can compare more than one group (multiple lines</a:t>
            </a:r>
            <a:r>
              <a:rPr lang="en-US" dirty="0" smtClean="0"/>
              <a:t>)</a:t>
            </a:r>
          </a:p>
          <a:p>
            <a:endParaRPr lang="en-US" dirty="0"/>
          </a:p>
          <a:p>
            <a:r>
              <a:rPr lang="en-US" dirty="0"/>
              <a:t>Disadvantages: Not ideal for individual, unrelated categories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36908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3855" y="830263"/>
            <a:ext cx="9217889" cy="4766973"/>
          </a:xfrm>
        </p:spPr>
      </p:pic>
    </p:spTree>
    <p:extLst>
      <p:ext uri="{BB962C8B-B14F-4D97-AF65-F5344CB8AC3E}">
        <p14:creationId xmlns:p14="http://schemas.microsoft.com/office/powerpoint/2010/main" val="34510409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165" y="1153536"/>
            <a:ext cx="9291780" cy="4231264"/>
          </a:xfrm>
        </p:spPr>
      </p:pic>
    </p:spTree>
    <p:extLst>
      <p:ext uri="{BB962C8B-B14F-4D97-AF65-F5344CB8AC3E}">
        <p14:creationId xmlns:p14="http://schemas.microsoft.com/office/powerpoint/2010/main" val="9178596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Box Plot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b="1" dirty="0"/>
              <a:t>box plot</a:t>
            </a:r>
            <a:r>
              <a:rPr lang="en-US" dirty="0"/>
              <a:t> is a visual summary of data that shows how values spread, where most values sit, and whether there are extreme outliers. Think of it like opening a parcel of numbers and seeing how they’re arranged inside.</a:t>
            </a:r>
          </a:p>
        </p:txBody>
      </p:sp>
    </p:spTree>
    <p:extLst>
      <p:ext uri="{BB962C8B-B14F-4D97-AF65-F5344CB8AC3E}">
        <p14:creationId xmlns:p14="http://schemas.microsoft.com/office/powerpoint/2010/main" val="19739280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9273" y="1098117"/>
            <a:ext cx="9448800" cy="4803919"/>
          </a:xfrm>
        </p:spPr>
      </p:pic>
    </p:spTree>
    <p:extLst>
      <p:ext uri="{BB962C8B-B14F-4D97-AF65-F5344CB8AC3E}">
        <p14:creationId xmlns:p14="http://schemas.microsoft.com/office/powerpoint/2010/main" val="2264398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Box Plot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4633" y="3044765"/>
            <a:ext cx="6502734" cy="2343270"/>
          </a:xfrm>
        </p:spPr>
      </p:pic>
    </p:spTree>
    <p:extLst>
      <p:ext uri="{BB962C8B-B14F-4D97-AF65-F5344CB8AC3E}">
        <p14:creationId xmlns:p14="http://schemas.microsoft.com/office/powerpoint/2010/main" val="25676341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Parts of a Box Plot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1. Minimum</a:t>
            </a:r>
          </a:p>
          <a:p>
            <a:r>
              <a:rPr lang="en-US" dirty="0"/>
              <a:t>The smallest data point </a:t>
            </a:r>
            <a:r>
              <a:rPr lang="en-US" b="1" dirty="0"/>
              <a:t>not</a:t>
            </a:r>
            <a:r>
              <a:rPr lang="en-US" dirty="0"/>
              <a:t> considered an outlier.</a:t>
            </a:r>
          </a:p>
          <a:p>
            <a:r>
              <a:rPr lang="en-US" dirty="0"/>
              <a:t>Shown at the end of the lower whisker.</a:t>
            </a:r>
          </a:p>
          <a:p>
            <a:r>
              <a:rPr lang="en-US" b="1" dirty="0"/>
              <a:t>2. Q1 (Lower Quartile / 25th Percentile)</a:t>
            </a:r>
          </a:p>
          <a:p>
            <a:r>
              <a:rPr lang="en-US" dirty="0"/>
              <a:t>25% of the data lies </a:t>
            </a:r>
            <a:r>
              <a:rPr lang="en-US" b="1" dirty="0"/>
              <a:t>below</a:t>
            </a:r>
            <a:r>
              <a:rPr lang="en-US" dirty="0"/>
              <a:t> this value.</a:t>
            </a:r>
          </a:p>
          <a:p>
            <a:r>
              <a:rPr lang="en-US" b="1" dirty="0"/>
              <a:t>3. Median (Q2 / 50th Percentile)</a:t>
            </a:r>
          </a:p>
          <a:p>
            <a:r>
              <a:rPr lang="en-US" dirty="0"/>
              <a:t>Middle value.</a:t>
            </a:r>
          </a:p>
          <a:p>
            <a:r>
              <a:rPr lang="en-US" dirty="0"/>
              <a:t>Splits the data into two equal halves.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8212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Parts of a Box Plot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4. Q3 (Upper Quartile / 75th Percentile)</a:t>
            </a:r>
          </a:p>
          <a:p>
            <a:r>
              <a:rPr lang="en-US" dirty="0"/>
              <a:t>75% of the data lies </a:t>
            </a:r>
            <a:r>
              <a:rPr lang="en-US" b="1" dirty="0"/>
              <a:t>below</a:t>
            </a:r>
            <a:r>
              <a:rPr lang="en-US" dirty="0"/>
              <a:t> this value.</a:t>
            </a:r>
          </a:p>
          <a:p>
            <a:r>
              <a:rPr lang="en-US" b="1" dirty="0"/>
              <a:t>5. Maximum</a:t>
            </a:r>
          </a:p>
          <a:p>
            <a:r>
              <a:rPr lang="en-US" dirty="0"/>
              <a:t>The largest data point </a:t>
            </a:r>
            <a:r>
              <a:rPr lang="en-US" b="1" dirty="0"/>
              <a:t>not</a:t>
            </a:r>
            <a:r>
              <a:rPr lang="en-US" dirty="0"/>
              <a:t> considered an outlier.</a:t>
            </a:r>
          </a:p>
          <a:p>
            <a:r>
              <a:rPr lang="en-US" b="1" dirty="0"/>
              <a:t>6. Interquartile Range (IQR)</a:t>
            </a:r>
          </a:p>
          <a:p>
            <a:r>
              <a:rPr lang="en-US" dirty="0"/>
              <a:t>IQR=Q3−Q1\text{IQR} = Q3 - Q1IQR=Q3−Q1 Measures the </a:t>
            </a:r>
            <a:r>
              <a:rPr lang="en-US" b="1" dirty="0"/>
              <a:t>spread of the middle 50%</a:t>
            </a:r>
            <a:r>
              <a:rPr lang="en-US" dirty="0"/>
              <a:t> of the data.</a:t>
            </a:r>
          </a:p>
          <a:p>
            <a:r>
              <a:rPr lang="en-US" b="1" dirty="0"/>
              <a:t>7. Outliers</a:t>
            </a:r>
          </a:p>
          <a:p>
            <a:r>
              <a:rPr lang="en-US" dirty="0"/>
              <a:t>Data points that sit unusually far from most others.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24035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 Box Plot Shows at a Glance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79240" y="1634065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Spread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(wide box = more variability).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Skewness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(median closer to top/bottom of box).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Symmetry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(median centered inside box).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Outliers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(plotted as separate dots).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Comparison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(multiple box plots compare groups easily).</a:t>
            </a:r>
          </a:p>
        </p:txBody>
      </p:sp>
    </p:spTree>
    <p:extLst>
      <p:ext uri="{BB962C8B-B14F-4D97-AF65-F5344CB8AC3E}">
        <p14:creationId xmlns:p14="http://schemas.microsoft.com/office/powerpoint/2010/main" val="9565382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Box Plots Are Useful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Perfect for comparing distributions.</a:t>
            </a:r>
          </a:p>
          <a:p>
            <a:r>
              <a:rPr lang="en-US" dirty="0"/>
              <a:t>Ignore noise and focus on structure.</a:t>
            </a:r>
          </a:p>
          <a:p>
            <a:r>
              <a:rPr lang="en-US" dirty="0"/>
              <a:t>Give insight even when you have large datasets.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8294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 Chart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graphical way to show how a quantity changes over time.</a:t>
            </a:r>
          </a:p>
        </p:txBody>
      </p:sp>
    </p:spTree>
    <p:extLst>
      <p:ext uri="{BB962C8B-B14F-4D97-AF65-F5344CB8AC3E}">
        <p14:creationId xmlns:p14="http://schemas.microsoft.com/office/powerpoint/2010/main" val="14560835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16</TotalTime>
  <Words>396</Words>
  <Application>Microsoft Office PowerPoint</Application>
  <PresentationFormat>Widescreen</PresentationFormat>
  <Paragraphs>53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Garamond</vt:lpstr>
      <vt:lpstr>Organic</vt:lpstr>
      <vt:lpstr>Statistics</vt:lpstr>
      <vt:lpstr>Box Plot </vt:lpstr>
      <vt:lpstr>PowerPoint Presentation</vt:lpstr>
      <vt:lpstr>Box Plot</vt:lpstr>
      <vt:lpstr>Parts of a Box Plot</vt:lpstr>
      <vt:lpstr>Parts of a Box Plot</vt:lpstr>
      <vt:lpstr>What a Box Plot Shows at a Glance</vt:lpstr>
      <vt:lpstr>Why Box Plots Are Useful</vt:lpstr>
      <vt:lpstr>Line Chart</vt:lpstr>
      <vt:lpstr>What Is a Line Chart?</vt:lpstr>
      <vt:lpstr>Key Parts of a Line Chart</vt:lpstr>
      <vt:lpstr>Advantages and Limitations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Statistics</dc:title>
  <dc:creator>Moorche</dc:creator>
  <cp:lastModifiedBy>Moorche</cp:lastModifiedBy>
  <cp:revision>2</cp:revision>
  <dcterms:created xsi:type="dcterms:W3CDTF">2025-11-26T07:07:36Z</dcterms:created>
  <dcterms:modified xsi:type="dcterms:W3CDTF">2025-11-26T07:24:30Z</dcterms:modified>
</cp:coreProperties>
</file>