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9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43" d="100"/>
          <a:sy n="43" d="100"/>
        </p:scale>
        <p:origin x="756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Statistics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DPT</a:t>
            </a:r>
          </a:p>
          <a:p>
            <a:r>
              <a:rPr lang="en-US" dirty="0" err="1" smtClean="0"/>
              <a:t>Awais</a:t>
            </a:r>
            <a:r>
              <a:rPr lang="en-US" dirty="0" smtClean="0"/>
              <a:t> Hamza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37770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Do We Use a Multiple Bar Chart?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Use it when:</a:t>
            </a:r>
          </a:p>
          <a:p>
            <a:r>
              <a:rPr lang="en-US" dirty="0"/>
              <a:t>You need to compare </a:t>
            </a:r>
            <a:r>
              <a:rPr lang="en-US" b="1" dirty="0"/>
              <a:t>more than one variable</a:t>
            </a:r>
            <a:r>
              <a:rPr lang="en-US" dirty="0"/>
              <a:t> for the </a:t>
            </a:r>
            <a:r>
              <a:rPr lang="en-US" b="1" dirty="0"/>
              <a:t>same category</a:t>
            </a:r>
            <a:endParaRPr lang="en-US" dirty="0"/>
          </a:p>
          <a:p>
            <a:r>
              <a:rPr lang="en-US" dirty="0"/>
              <a:t>Example: Marks of boys vs girls in different subjects</a:t>
            </a:r>
          </a:p>
          <a:p>
            <a:r>
              <a:rPr lang="en-US" dirty="0"/>
              <a:t>Example: Production of three factories over several years</a:t>
            </a:r>
          </a:p>
          <a:p>
            <a:r>
              <a:rPr lang="en-US" dirty="0"/>
              <a:t>Example: Monthly sales of different products</a:t>
            </a:r>
          </a:p>
          <a:p>
            <a:r>
              <a:rPr lang="en-US" dirty="0"/>
              <a:t>It helps to visualize </a:t>
            </a:r>
            <a:r>
              <a:rPr lang="en-US" b="1" dirty="0"/>
              <a:t>comparisons</a:t>
            </a:r>
            <a:r>
              <a:rPr lang="en-US" dirty="0"/>
              <a:t> clearly.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45102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Structure of a Multiple Bar Chart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multiple bar chart includes:</a:t>
            </a:r>
          </a:p>
          <a:p>
            <a:r>
              <a:rPr lang="en-US" b="1" dirty="0"/>
              <a:t>X-axis:</a:t>
            </a:r>
            <a:r>
              <a:rPr lang="en-US" dirty="0"/>
              <a:t> Categories (e.g., years, subjects, products)</a:t>
            </a:r>
          </a:p>
          <a:p>
            <a:r>
              <a:rPr lang="en-US" b="1" dirty="0"/>
              <a:t>Y-axis:</a:t>
            </a:r>
            <a:r>
              <a:rPr lang="en-US" dirty="0"/>
              <a:t> Values (frequency, marks, sales, etc.)</a:t>
            </a:r>
          </a:p>
          <a:p>
            <a:r>
              <a:rPr lang="en-US" b="1" dirty="0"/>
              <a:t>Groups of bars:</a:t>
            </a:r>
            <a:r>
              <a:rPr lang="en-US" dirty="0"/>
              <a:t> Each group represents a category</a:t>
            </a:r>
          </a:p>
          <a:p>
            <a:r>
              <a:rPr lang="en-US" b="1" dirty="0"/>
              <a:t>Color/Pattern:</a:t>
            </a:r>
            <a:r>
              <a:rPr lang="en-US" dirty="0"/>
              <a:t> Each variable has a unique color or pattern</a:t>
            </a:r>
          </a:p>
          <a:p>
            <a:r>
              <a:rPr lang="en-US" b="1" dirty="0"/>
              <a:t>Legend:</a:t>
            </a:r>
            <a:r>
              <a:rPr lang="en-US" dirty="0"/>
              <a:t> Shows which color represents which variable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91169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Steps to Draw a Multiple Bar </a:t>
            </a:r>
            <a:r>
              <a:rPr lang="en-US" b="1" dirty="0" smtClean="0"/>
              <a:t>Chart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Collect data</a:t>
            </a:r>
            <a:r>
              <a:rPr lang="en-US" dirty="0"/>
              <a:t> for at least two variables.</a:t>
            </a:r>
          </a:p>
          <a:p>
            <a:r>
              <a:rPr lang="en-US" b="1" dirty="0"/>
              <a:t>Choose a suitable scale</a:t>
            </a:r>
            <a:r>
              <a:rPr lang="en-US" dirty="0"/>
              <a:t> for the Y-axis.</a:t>
            </a:r>
          </a:p>
          <a:p>
            <a:r>
              <a:rPr lang="en-US" dirty="0"/>
              <a:t>Draw </a:t>
            </a:r>
            <a:r>
              <a:rPr lang="en-US" b="1" dirty="0"/>
              <a:t>equal-width bars</a:t>
            </a:r>
            <a:r>
              <a:rPr lang="en-US" dirty="0"/>
              <a:t> for each variable.</a:t>
            </a:r>
          </a:p>
          <a:p>
            <a:r>
              <a:rPr lang="en-US" dirty="0"/>
              <a:t>Place bars </a:t>
            </a:r>
            <a:r>
              <a:rPr lang="en-US" b="1" dirty="0"/>
              <a:t>side by side</a:t>
            </a:r>
            <a:r>
              <a:rPr lang="en-US" dirty="0"/>
              <a:t> within each category group.</a:t>
            </a:r>
          </a:p>
          <a:p>
            <a:r>
              <a:rPr lang="en-US" dirty="0"/>
              <a:t>Use </a:t>
            </a:r>
            <a:r>
              <a:rPr lang="en-US" b="1" dirty="0"/>
              <a:t>different colors/patterns</a:t>
            </a:r>
            <a:r>
              <a:rPr lang="en-US" dirty="0"/>
              <a:t> for different variables.</a:t>
            </a:r>
          </a:p>
          <a:p>
            <a:r>
              <a:rPr lang="en-US" dirty="0"/>
              <a:t>Add </a:t>
            </a:r>
            <a:r>
              <a:rPr lang="en-US" b="1" dirty="0"/>
              <a:t>title, axis labels, and legend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33470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Example Data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34461067"/>
              </p:ext>
            </p:extLst>
          </p:nvPr>
        </p:nvGraphicFramePr>
        <p:xfrm>
          <a:off x="1565222" y="2398428"/>
          <a:ext cx="9601200" cy="3552668"/>
        </p:xfrm>
        <a:graphic>
          <a:graphicData uri="http://schemas.openxmlformats.org/drawingml/2006/table">
            <a:tbl>
              <a:tblPr/>
              <a:tblGrid>
                <a:gridCol w="3200400">
                  <a:extLst>
                    <a:ext uri="{9D8B030D-6E8A-4147-A177-3AD203B41FA5}">
                      <a16:colId xmlns:a16="http://schemas.microsoft.com/office/drawing/2014/main" val="859541364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200125740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4174963725"/>
                    </a:ext>
                  </a:extLst>
                </a:gridCol>
              </a:tblGrid>
              <a:tr h="888167">
                <a:tc>
                  <a:txBody>
                    <a:bodyPr/>
                    <a:lstStyle/>
                    <a:p>
                      <a:r>
                        <a:rPr lang="en-US" dirty="0"/>
                        <a:t>Subject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Boys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Girls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1206655"/>
                  </a:ext>
                </a:extLst>
              </a:tr>
              <a:tr h="888167">
                <a:tc>
                  <a:txBody>
                    <a:bodyPr/>
                    <a:lstStyle/>
                    <a:p>
                      <a:r>
                        <a:rPr lang="en-US" dirty="0"/>
                        <a:t>Math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3646575"/>
                  </a:ext>
                </a:extLst>
              </a:tr>
              <a:tr h="888167">
                <a:tc>
                  <a:txBody>
                    <a:bodyPr/>
                    <a:lstStyle/>
                    <a:p>
                      <a:r>
                        <a:rPr lang="en-US"/>
                        <a:t>English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80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5218874"/>
                  </a:ext>
                </a:extLst>
              </a:tr>
              <a:tr h="888167">
                <a:tc>
                  <a:txBody>
                    <a:bodyPr/>
                    <a:lstStyle/>
                    <a:p>
                      <a:r>
                        <a:rPr lang="en-US"/>
                        <a:t>Science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70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96199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20486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Pie Chart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statistics, a </a:t>
            </a:r>
            <a:r>
              <a:rPr lang="en-US" b="1" dirty="0"/>
              <a:t>pie chart</a:t>
            </a:r>
            <a:r>
              <a:rPr lang="en-US" dirty="0"/>
              <a:t> is </a:t>
            </a:r>
            <a:r>
              <a:rPr lang="en-US" dirty="0"/>
              <a:t>a circular graph used to visualize how different categories contribute to a single </a:t>
            </a:r>
            <a:r>
              <a:rPr lang="en-US" b="1" dirty="0"/>
              <a:t>whole</a:t>
            </a:r>
            <a:r>
              <a:rPr lang="en-US" dirty="0"/>
              <a:t>, displaying data as proportional slices of the circle. It is most effective for representing </a:t>
            </a:r>
            <a:r>
              <a:rPr lang="en-US" b="1" dirty="0"/>
              <a:t>parts-to-whole relationships</a:t>
            </a:r>
            <a:r>
              <a:rPr lang="en-US" dirty="0"/>
              <a:t> for a limited number of categories.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67710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How to Create a Pie Chart</a:t>
            </a:r>
            <a:r>
              <a:rPr lang="en-US" b="1" dirty="0" smtClean="0"/>
              <a:t>?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2" y="2447446"/>
            <a:ext cx="9722368" cy="3263805"/>
          </a:xfrm>
        </p:spPr>
      </p:pic>
    </p:spTree>
    <p:extLst>
      <p:ext uri="{BB962C8B-B14F-4D97-AF65-F5344CB8AC3E}">
        <p14:creationId xmlns:p14="http://schemas.microsoft.com/office/powerpoint/2010/main" val="32953972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Step 1</a:t>
            </a:r>
            <a:r>
              <a:rPr lang="en-US" dirty="0"/>
              <a:t>: First, Enter the data into the table</a:t>
            </a:r>
            <a:r>
              <a:rPr lang="en-US" dirty="0" smtClean="0"/>
              <a:t>.</a:t>
            </a:r>
          </a:p>
          <a:p>
            <a:r>
              <a:rPr lang="en-US" b="1" dirty="0"/>
              <a:t>Step 2</a:t>
            </a:r>
            <a:r>
              <a:rPr lang="en-US" dirty="0"/>
              <a:t>: Add all the values in the table to get the total.</a:t>
            </a:r>
          </a:p>
          <a:p>
            <a:r>
              <a:rPr lang="en-US" dirty="0"/>
              <a:t>I.e. Total students are 40 in this case.</a:t>
            </a:r>
          </a:p>
          <a:p>
            <a:r>
              <a:rPr lang="en-US" b="1" dirty="0"/>
              <a:t>Step 3</a:t>
            </a:r>
            <a:r>
              <a:rPr lang="en-US" dirty="0"/>
              <a:t>: Next, divide each value by the total and multiply by 100 to get a per </a:t>
            </a:r>
            <a:r>
              <a:rPr lang="en-US" dirty="0" err="1" smtClean="0"/>
              <a:t>cen</a:t>
            </a:r>
            <a:endParaRPr lang="en-US" dirty="0" smtClean="0"/>
          </a:p>
          <a:p>
            <a:r>
              <a:rPr lang="en-US" b="1" dirty="0"/>
              <a:t>Step 4</a:t>
            </a:r>
            <a:r>
              <a:rPr lang="en-US" dirty="0"/>
              <a:t>: Next to know how many degrees for each “pie sector” we need, we will take a full circle of 360° and follow the calculations below:</a:t>
            </a:r>
          </a:p>
          <a:p>
            <a:r>
              <a:rPr lang="en-US" dirty="0"/>
              <a:t>The central angle of each component = (Value of each component/sum of values of all the components)✕360°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4187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Step 5</a:t>
            </a:r>
            <a:r>
              <a:rPr lang="en-US" dirty="0"/>
              <a:t>: Draw a circle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2175" y="2557463"/>
            <a:ext cx="5827649" cy="3317875"/>
          </a:xfrm>
        </p:spPr>
      </p:pic>
    </p:spTree>
    <p:extLst>
      <p:ext uri="{BB962C8B-B14F-4D97-AF65-F5344CB8AC3E}">
        <p14:creationId xmlns:p14="http://schemas.microsoft.com/office/powerpoint/2010/main" val="12532361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/>
              <a:t>Question: The percentages of various cops cultivated in a village of particular distinct are given in the following table</a:t>
            </a:r>
            <a:endParaRPr lang="en-US" sz="32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8506" y="2966986"/>
            <a:ext cx="8618092" cy="1754915"/>
          </a:xfrm>
        </p:spPr>
      </p:pic>
    </p:spTree>
    <p:extLst>
      <p:ext uri="{BB962C8B-B14F-4D97-AF65-F5344CB8AC3E}">
        <p14:creationId xmlns:p14="http://schemas.microsoft.com/office/powerpoint/2010/main" val="9262799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1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4026" y="2557463"/>
            <a:ext cx="9412572" cy="3317875"/>
          </a:xfrm>
        </p:spPr>
      </p:pic>
    </p:spTree>
    <p:extLst>
      <p:ext uri="{BB962C8B-B14F-4D97-AF65-F5344CB8AC3E}">
        <p14:creationId xmlns:p14="http://schemas.microsoft.com/office/powerpoint/2010/main" val="24390601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8977" y="856285"/>
            <a:ext cx="9293902" cy="4510194"/>
          </a:xfrm>
        </p:spPr>
      </p:pic>
    </p:spTree>
    <p:extLst>
      <p:ext uri="{BB962C8B-B14F-4D97-AF65-F5344CB8AC3E}">
        <p14:creationId xmlns:p14="http://schemas.microsoft.com/office/powerpoint/2010/main" val="22706724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Multiple Bar Chart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Definition: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A </a:t>
            </a:r>
            <a:r>
              <a:rPr lang="en-US" b="1" dirty="0"/>
              <a:t>multiple bar chart</a:t>
            </a:r>
            <a:r>
              <a:rPr lang="en-US" dirty="0"/>
              <a:t> is a statistical chart that uses </a:t>
            </a:r>
            <a:r>
              <a:rPr lang="en-US" b="1" dirty="0"/>
              <a:t>grouped bars</a:t>
            </a:r>
            <a:r>
              <a:rPr lang="en-US" dirty="0"/>
              <a:t> to compare </a:t>
            </a:r>
            <a:r>
              <a:rPr lang="en-US" b="1" dirty="0"/>
              <a:t>two or more related sets of data</a:t>
            </a:r>
            <a:r>
              <a:rPr lang="en-US" dirty="0"/>
              <a:t> for multiple categories.</a:t>
            </a:r>
          </a:p>
          <a:p>
            <a:r>
              <a:rPr lang="en-US" b="1" dirty="0"/>
              <a:t>Purpose:</a:t>
            </a:r>
            <a:endParaRPr lang="en-US" dirty="0"/>
          </a:p>
          <a:p>
            <a:r>
              <a:rPr lang="en-US" dirty="0"/>
              <a:t>To compare variables side-by-side</a:t>
            </a:r>
          </a:p>
          <a:p>
            <a:r>
              <a:rPr lang="en-US" dirty="0"/>
              <a:t>To show patterns, similarities, or differences</a:t>
            </a:r>
          </a:p>
          <a:p>
            <a:r>
              <a:rPr lang="en-US" dirty="0"/>
              <a:t>Common in economics, education, industry, and research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240408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17</TotalTime>
  <Words>336</Words>
  <Application>Microsoft Office PowerPoint</Application>
  <PresentationFormat>Widescreen</PresentationFormat>
  <Paragraphs>56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Garamond</vt:lpstr>
      <vt:lpstr>Organic</vt:lpstr>
      <vt:lpstr>Statistics</vt:lpstr>
      <vt:lpstr>Pie Chart</vt:lpstr>
      <vt:lpstr>How to Create a Pie Chart?</vt:lpstr>
      <vt:lpstr>Steps</vt:lpstr>
      <vt:lpstr>Step 5: Draw a circle</vt:lpstr>
      <vt:lpstr>Question: The percentages of various cops cultivated in a village of particular distinct are given in the following table</vt:lpstr>
      <vt:lpstr>Step 1</vt:lpstr>
      <vt:lpstr>PowerPoint Presentation</vt:lpstr>
      <vt:lpstr>Multiple Bar Chart</vt:lpstr>
      <vt:lpstr>When Do We Use a Multiple Bar Chart?</vt:lpstr>
      <vt:lpstr>Structure of a Multiple Bar Chart</vt:lpstr>
      <vt:lpstr>Steps to Draw a Multiple Bar Chart</vt:lpstr>
      <vt:lpstr>Example Data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Statistics</dc:title>
  <dc:creator>Moorche</dc:creator>
  <cp:lastModifiedBy>Moorche</cp:lastModifiedBy>
  <cp:revision>2</cp:revision>
  <dcterms:created xsi:type="dcterms:W3CDTF">2025-11-25T07:01:24Z</dcterms:created>
  <dcterms:modified xsi:type="dcterms:W3CDTF">2025-11-25T07:18:27Z</dcterms:modified>
</cp:coreProperties>
</file>