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3"/>
    <p:sldId id="257" r:id="rId4"/>
    <p:sldId id="258" r:id="rId5"/>
    <p:sldId id="270" r:id="rId6"/>
    <p:sldId id="271" r:id="rId7"/>
    <p:sldId id="259" r:id="rId8"/>
    <p:sldId id="269" r:id="rId9"/>
    <p:sldId id="268" r:id="rId10"/>
    <p:sldId id="260" r:id="rId11"/>
    <p:sldId id="261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0" d="100"/>
          <a:sy n="80" d="100"/>
        </p:scale>
        <p:origin x="10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5" Type="http://schemas.openxmlformats.org/officeDocument/2006/relationships/tableStyles" Target="tableStyles.xml"/><Relationship Id="rId14" Type="http://schemas.openxmlformats.org/officeDocument/2006/relationships/viewProps" Target="viewProps.xml"/><Relationship Id="rId13" Type="http://schemas.openxmlformats.org/officeDocument/2006/relationships/presProps" Target="presProps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0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0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  <a:endParaRPr lang="en-US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  <a:endParaRPr lang="en-US" sz="8000" dirty="0">
              <a:solidFill>
                <a:schemeClr val="tx1"/>
              </a:solidFill>
              <a:effectLst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  <a:endParaRPr lang="en-US" sz="8000" dirty="0">
              <a:solidFill>
                <a:schemeClr val="tx1"/>
              </a:solidFill>
              <a:effectLst/>
            </a:endParaRP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  <a:endParaRPr lang="en-US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  <a:endParaRPr lang="en-US" sz="8000" dirty="0">
              <a:solidFill>
                <a:schemeClr val="tx1"/>
              </a:solidFill>
              <a:effectLst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  <a:endParaRPr lang="en-US" sz="8000" dirty="0">
              <a:solidFill>
                <a:schemeClr val="tx1"/>
              </a:solidFill>
              <a:effectLst/>
            </a:endParaRP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  <a:endParaRPr lang="en-US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0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9" Type="http://schemas.openxmlformats.org/officeDocument/2006/relationships/image" Target="../media/image4.png"/><Relationship Id="rId18" Type="http://schemas.openxmlformats.org/officeDocument/2006/relationships/image" Target="../media/image3.png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/>
              <a:t>Conjunction </a:t>
            </a:r>
            <a:endParaRPr lang="en-US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b="1" dirty="0" smtClean="0"/>
              <a:t>English | FSC Part I</a:t>
            </a:r>
            <a:endParaRPr lang="en-US" b="1" dirty="0" smtClean="0"/>
          </a:p>
          <a:p>
            <a:r>
              <a:rPr lang="en-US" b="1" dirty="0"/>
              <a:t>Hafsa Rasheed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b="1" dirty="0"/>
              <a:t>Definition</a:t>
            </a:r>
            <a:endParaRPr lang="en-US" alt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0000"/>
          </a:bodyPr>
          <a:lstStyle/>
          <a:p>
            <a:pPr marL="0" indent="0" algn="ctr">
              <a:buNone/>
            </a:pPr>
            <a:r>
              <a:rPr lang="en-US" altLang="en-US" b="1" dirty="0">
                <a:ln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 Conjunction is a joining word — it connects words, phrases, or clauses together.</a:t>
            </a:r>
            <a:endParaRPr lang="en-US" altLang="en-US" b="1" dirty="0">
              <a:ln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0" indent="0" algn="l">
              <a:buNone/>
            </a:pPr>
            <a:r>
              <a:rPr lang="en-US" altLang="en-US" dirty="0"/>
              <a:t>✅ It helps make sentences smoother and ideas more connected.</a:t>
            </a:r>
            <a:endParaRPr lang="en-US" altLang="en-US" dirty="0"/>
          </a:p>
          <a:p>
            <a:pPr marL="0" indent="0">
              <a:buNone/>
            </a:pPr>
            <a:r>
              <a:rPr lang="en-US" altLang="en-US" b="1" dirty="0"/>
              <a:t>Examples:</a:t>
            </a:r>
            <a:endParaRPr lang="en-US" altLang="en-US" b="1" dirty="0"/>
          </a:p>
          <a:p>
            <a:r>
              <a:rPr lang="en-US" altLang="en-US" dirty="0"/>
              <a:t>Ali and Sara are friends.</a:t>
            </a:r>
            <a:endParaRPr lang="en-US" altLang="en-US" dirty="0"/>
          </a:p>
          <a:p>
            <a:r>
              <a:rPr lang="en-US" altLang="en-US" dirty="0"/>
              <a:t>I wanted tea, but there was no milk.</a:t>
            </a:r>
            <a:endParaRPr lang="en-US" altLang="en-US" dirty="0"/>
          </a:p>
          <a:p>
            <a:r>
              <a:rPr lang="en-US" altLang="en-US" dirty="0"/>
              <a:t>She stayed home because it was raining.</a:t>
            </a:r>
            <a:endParaRPr lang="en-US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b="1" dirty="0"/>
              <a:t>Types of Conjunctions </a:t>
            </a:r>
            <a:endParaRPr lang="en-US" altLang="en-US" b="1" dirty="0"/>
          </a:p>
        </p:txBody>
      </p:sp>
      <p:graphicFrame>
        <p:nvGraphicFramePr>
          <p:cNvPr id="6" name="Content Placeholder 5"/>
          <p:cNvGraphicFramePr/>
          <p:nvPr>
            <p:ph idx="1"/>
            <p:custDataLst>
              <p:tags r:id="rId1"/>
            </p:custDataLst>
          </p:nvPr>
        </p:nvGraphicFramePr>
        <p:xfrm>
          <a:off x="637540" y="1998980"/>
          <a:ext cx="10916920" cy="41579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59025"/>
                <a:gridCol w="2955290"/>
                <a:gridCol w="2976245"/>
                <a:gridCol w="2626360"/>
              </a:tblGrid>
              <a:tr h="594360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/>
                        <a:t>Type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/>
                        <a:t>Definition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/>
                        <a:t>Examples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/>
                        <a:t>Use in Sentence</a:t>
                      </a:r>
                      <a:endParaRPr lang="en-US"/>
                    </a:p>
                  </a:txBody>
                  <a:tcPr/>
                </a:tc>
              </a:tr>
              <a:tr h="981075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/>
                        <a:t>1. Coordinating Conjunctions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/>
                        <a:t>Join two equal parts (words/clauses of same rank)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/>
                        <a:t>for, and, nor, but, or, yet, so (👉 FANBOYS)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/>
                        <a:t>I was tired, but happy.</a:t>
                      </a:r>
                      <a:endParaRPr lang="en-US"/>
                    </a:p>
                  </a:txBody>
                  <a:tcPr/>
                </a:tc>
              </a:tr>
              <a:tr h="791210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/>
                        <a:t>2. Subordinating Conjunctions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/>
                        <a:t>Join a main clause with a dependent clause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/>
                        <a:t>because, although, since, when, if, unless, while, after, before, until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/>
                        <a:t>I slept early because I was sick.</a:t>
                      </a:r>
                      <a:endParaRPr lang="en-US"/>
                    </a:p>
                  </a:txBody>
                  <a:tcPr/>
                </a:tc>
              </a:tr>
              <a:tr h="981710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/>
                        <a:t>3. Correlative Conjunctions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/>
                        <a:t>Used in pairs to join equal parts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/>
                        <a:t>either...or, neither...nor, both...and, not only...but also, whether...or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/>
                        <a:t>Either study now or fail later.</a:t>
                      </a:r>
                      <a:endParaRPr lang="en-US"/>
                    </a:p>
                  </a:txBody>
                  <a:tcPr/>
                </a:tc>
              </a:tr>
              <a:tr h="686435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/>
                        <a:t>4. Conjunctive Adverbs (advanced)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/>
                        <a:t>Connect independent clauses with transitions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/>
                        <a:t>however, therefore, moreover, consequently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/>
                        <a:t>She studied hard; therefore, she passed.</a:t>
                      </a:r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en-US"/>
          </a:p>
        </p:txBody>
      </p:sp>
      <p:pic>
        <p:nvPicPr>
          <p:cNvPr id="5" name="Picture 4" descr="List-of-Conjunctions"/>
          <p:cNvPicPr>
            <a:picLocks noChangeAspect="1"/>
          </p:cNvPicPr>
          <p:nvPr/>
        </p:nvPicPr>
        <p:blipFill>
          <a:blip r:embed="rId1"/>
          <a:srcRect l="-2182" t="-570" r="2182" b="55282"/>
          <a:stretch>
            <a:fillRect/>
          </a:stretch>
        </p:blipFill>
        <p:spPr>
          <a:xfrm>
            <a:off x="339725" y="552450"/>
            <a:ext cx="11160760" cy="567182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en-US"/>
          </a:p>
        </p:txBody>
      </p:sp>
      <p:pic>
        <p:nvPicPr>
          <p:cNvPr id="4" name="Picture 3" descr="List-of-Conjunctions"/>
          <p:cNvPicPr>
            <a:picLocks noChangeAspect="1"/>
          </p:cNvPicPr>
          <p:nvPr/>
        </p:nvPicPr>
        <p:blipFill>
          <a:blip r:embed="rId1"/>
          <a:srcRect t="45217" b="4593"/>
          <a:stretch>
            <a:fillRect/>
          </a:stretch>
        </p:blipFill>
        <p:spPr>
          <a:xfrm>
            <a:off x="525145" y="505460"/>
            <a:ext cx="11177270" cy="578294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dirty="0"/>
              <a:t>FANBOYS Trick</a:t>
            </a:r>
            <a:endParaRPr lang="en-US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2557145"/>
            <a:ext cx="4523740" cy="3319145"/>
          </a:xfrm>
        </p:spPr>
        <p:txBody>
          <a:bodyPr>
            <a:normAutofit fontScale="90000" lnSpcReduction="20000"/>
          </a:bodyPr>
          <a:lstStyle/>
          <a:p>
            <a:pPr marL="0" indent="0">
              <a:buNone/>
            </a:pPr>
            <a:r>
              <a:rPr lang="en-US" altLang="en-US" b="1" dirty="0" smtClean="0"/>
              <a:t>Remember: FANBOYS =</a:t>
            </a:r>
            <a:endParaRPr lang="en-US" altLang="en-US" b="1" dirty="0" smtClean="0"/>
          </a:p>
          <a:p>
            <a:r>
              <a:rPr lang="en-US" altLang="en-US" b="1" dirty="0" smtClean="0"/>
              <a:t>For – reason</a:t>
            </a:r>
            <a:endParaRPr lang="en-US" altLang="en-US" b="1" dirty="0" smtClean="0"/>
          </a:p>
          <a:p>
            <a:r>
              <a:rPr lang="en-US" altLang="en-US" b="1" dirty="0" smtClean="0"/>
              <a:t>And – addition</a:t>
            </a:r>
            <a:endParaRPr lang="en-US" altLang="en-US" b="1" dirty="0" smtClean="0"/>
          </a:p>
          <a:p>
            <a:r>
              <a:rPr lang="en-US" altLang="en-US" b="1" dirty="0" smtClean="0"/>
              <a:t>Nor – negative addition</a:t>
            </a:r>
            <a:endParaRPr lang="en-US" altLang="en-US" b="1" dirty="0" smtClean="0"/>
          </a:p>
          <a:p>
            <a:r>
              <a:rPr lang="en-US" altLang="en-US" b="1" dirty="0" smtClean="0"/>
              <a:t>But – contrast</a:t>
            </a:r>
            <a:endParaRPr lang="en-US" altLang="en-US" b="1" dirty="0" smtClean="0"/>
          </a:p>
          <a:p>
            <a:r>
              <a:rPr lang="en-US" altLang="en-US" b="1" dirty="0" smtClean="0"/>
              <a:t>Or – choice</a:t>
            </a:r>
            <a:endParaRPr lang="en-US" altLang="en-US" b="1" dirty="0" smtClean="0"/>
          </a:p>
          <a:p>
            <a:r>
              <a:rPr lang="en-US" altLang="en-US" b="1" dirty="0" smtClean="0"/>
              <a:t>Yet – contrast</a:t>
            </a:r>
            <a:endParaRPr lang="en-US" altLang="en-US" b="1" dirty="0" smtClean="0"/>
          </a:p>
          <a:p>
            <a:r>
              <a:rPr lang="en-US" altLang="en-US" b="1" dirty="0" smtClean="0"/>
              <a:t>So – result</a:t>
            </a:r>
            <a:endParaRPr lang="en-US" altLang="en-US" b="1" dirty="0" smtClean="0"/>
          </a:p>
        </p:txBody>
      </p:sp>
      <p:sp>
        <p:nvSpPr>
          <p:cNvPr id="4" name="Text Box 3"/>
          <p:cNvSpPr txBox="1"/>
          <p:nvPr/>
        </p:nvSpPr>
        <p:spPr>
          <a:xfrm>
            <a:off x="6105525" y="2688590"/>
            <a:ext cx="4790440" cy="187515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en-US"/>
              <a:t>Example:</a:t>
            </a:r>
            <a:endParaRPr lang="en-US" altLang="en-US"/>
          </a:p>
          <a:p>
            <a:endParaRPr lang="en-US" altLang="en-US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/>
              <a:t>I was sleepy, so I went to bed.</a:t>
            </a:r>
            <a:endParaRPr lang="en-US" altLang="en-US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/>
              <a:t>He is poor, yet honest.</a:t>
            </a:r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en-US"/>
          </a:p>
        </p:txBody>
      </p:sp>
      <p:pic>
        <p:nvPicPr>
          <p:cNvPr id="4" name="Picture 3" descr="t-l-4953-fanboys-co-ordinat_ver_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96240" y="495300"/>
            <a:ext cx="11399520" cy="585724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Common Mistakes</a:t>
            </a:r>
            <a:endParaRPr lang="en-US" altLang="en-US"/>
          </a:p>
        </p:txBody>
      </p:sp>
      <p:sp>
        <p:nvSpPr>
          <p:cNvPr id="3" name="Content Placeholder 2"/>
          <p:cNvSpPr/>
          <p:nvPr>
            <p:ph idx="1"/>
          </p:nvPr>
        </p:nvSpPr>
        <p:spPr/>
        <p:txBody>
          <a:bodyPr/>
          <a:p>
            <a:pPr marL="0" indent="0">
              <a:buNone/>
            </a:pPr>
            <a:r>
              <a:rPr lang="en-US" altLang="en-US"/>
              <a:t>Incorrect: Although it was raining, but I went out.</a:t>
            </a:r>
            <a:endParaRPr lang="en-US" altLang="en-US"/>
          </a:p>
          <a:p>
            <a:pPr marL="0" indent="0">
              <a:buNone/>
            </a:pPr>
            <a:r>
              <a:rPr lang="en-US" altLang="en-US"/>
              <a:t>✅ Correct: Although it was raining, I went out.</a:t>
            </a:r>
            <a:br>
              <a:rPr lang="en-US" altLang="en-US"/>
            </a:br>
            <a:br>
              <a:rPr lang="en-US" altLang="en-US"/>
            </a:br>
            <a:r>
              <a:rPr lang="zh-CN" altLang="en-US"/>
              <a:t>🚫</a:t>
            </a:r>
            <a:r>
              <a:rPr lang="en-US" altLang="en-US"/>
              <a:t> Incorrect: Either he will come or not.</a:t>
            </a:r>
            <a:endParaRPr lang="en-US" altLang="en-US"/>
          </a:p>
          <a:p>
            <a:pPr marL="0" indent="0">
              <a:buNone/>
            </a:pPr>
            <a:r>
              <a:rPr lang="en-US" altLang="en-US"/>
              <a:t>✅ Correct: Either he will come or he will not.</a:t>
            </a:r>
            <a:endParaRPr lang="en-US" altLang="en-US"/>
          </a:p>
          <a:p>
            <a:pPr marL="0" indent="0">
              <a:buNone/>
            </a:pPr>
            <a:endParaRPr lang="en-US" altLang="en-US"/>
          </a:p>
        </p:txBody>
      </p:sp>
      <p:sp>
        <p:nvSpPr>
          <p:cNvPr id="5" name="Text Box 4"/>
          <p:cNvSpPr txBox="1"/>
          <p:nvPr/>
        </p:nvSpPr>
        <p:spPr>
          <a:xfrm>
            <a:off x="5612130" y="4785360"/>
            <a:ext cx="4064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b="1" dirty="0"/>
              <a:t>Activities</a:t>
            </a:r>
            <a:endParaRPr lang="en-US" alt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0000"/>
          </a:bodyPr>
          <a:lstStyle/>
          <a:p>
            <a:pPr marL="0" indent="0">
              <a:buNone/>
            </a:pPr>
            <a:r>
              <a:rPr lang="en-US" altLang="en-US" dirty="0"/>
              <a:t>Activity 1: Combine sentences using conjunctions.</a:t>
            </a:r>
            <a:br>
              <a:rPr lang="en-US" altLang="en-US" dirty="0"/>
            </a:br>
            <a:r>
              <a:rPr lang="en-US" altLang="en-US" dirty="0"/>
              <a:t>Example:</a:t>
            </a:r>
            <a:endParaRPr lang="en-US" altLang="en-US" dirty="0"/>
          </a:p>
          <a:p>
            <a:r>
              <a:rPr lang="en-US" altLang="en-US" dirty="0"/>
              <a:t>She was tired. She cooked dinner.</a:t>
            </a:r>
            <a:endParaRPr lang="en-US" altLang="en-US" dirty="0"/>
          </a:p>
          <a:p>
            <a:r>
              <a:rPr lang="en-US" altLang="en-US" dirty="0"/>
              <a:t>→ She was tired but cooked dinner.</a:t>
            </a:r>
            <a:endParaRPr lang="en-US" altLang="en-US" dirty="0"/>
          </a:p>
          <a:p>
            <a:endParaRPr lang="en-US" altLang="en-US" dirty="0"/>
          </a:p>
          <a:p>
            <a:pPr marL="0" indent="0">
              <a:buNone/>
            </a:pPr>
            <a:r>
              <a:rPr lang="zh-CN" altLang="en-US" dirty="0"/>
              <a:t>🎯</a:t>
            </a:r>
            <a:r>
              <a:rPr lang="en-US" altLang="en-US" dirty="0"/>
              <a:t> Activity 2: FANBOYS Game</a:t>
            </a:r>
            <a:endParaRPr lang="en-US" altLang="en-US" dirty="0"/>
          </a:p>
          <a:p>
            <a:r>
              <a:rPr lang="en-US" altLang="en-US" dirty="0"/>
              <a:t>Write “FANBOYS” on the board — students come and give one example each.</a:t>
            </a:r>
            <a:endParaRPr lang="en-US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 Activity 3: Fill in the blanks</a:t>
            </a:r>
            <a:endParaRPr lang="en-US" altLang="en-US"/>
          </a:p>
        </p:txBody>
      </p:sp>
      <p:sp>
        <p:nvSpPr>
          <p:cNvPr id="3" name="Content Placeholder 2"/>
          <p:cNvSpPr/>
          <p:nvPr>
            <p:ph idx="1"/>
          </p:nvPr>
        </p:nvSpPr>
        <p:spPr/>
        <p:txBody>
          <a:bodyPr>
            <a:normAutofit lnSpcReduction="20000"/>
          </a:bodyPr>
          <a:p>
            <a:r>
              <a:rPr lang="en-US" altLang="en-US"/>
              <a:t>I didn’t go out ___ it was raining.</a:t>
            </a:r>
            <a:endParaRPr lang="en-US" altLang="en-US"/>
          </a:p>
          <a:p>
            <a:r>
              <a:rPr lang="en-US" altLang="en-US"/>
              <a:t>She likes coffee ___ tea.</a:t>
            </a:r>
            <a:endParaRPr lang="en-US" altLang="en-US"/>
          </a:p>
          <a:p>
            <a:r>
              <a:rPr lang="en-US" altLang="en-US"/>
              <a:t>We can go ___ stay home.</a:t>
            </a:r>
            <a:endParaRPr lang="en-US" altLang="en-US"/>
          </a:p>
          <a:p>
            <a:r>
              <a:rPr lang="en-US" altLang="en-US"/>
              <a:t>She stayed up late ___ she had a lot of homework.</a:t>
            </a:r>
            <a:endParaRPr lang="en-US" altLang="en-US"/>
          </a:p>
          <a:p>
            <a:r>
              <a:rPr lang="en-US" altLang="en-US"/>
              <a:t>I can help you ___ I finish my work first.</a:t>
            </a:r>
            <a:endParaRPr lang="en-US" altLang="en-US"/>
          </a:p>
          <a:p>
            <a:r>
              <a:rPr lang="en-US" altLang="en-US"/>
              <a:t>I don’t know ___ he will come ___ not.</a:t>
            </a:r>
            <a:endParaRPr lang="en-US" altLang="en-US"/>
          </a:p>
          <a:p>
            <a:r>
              <a:rPr lang="en-US" altLang="en-US"/>
              <a:t>You can ___ watch TV ___ read a book.</a:t>
            </a:r>
            <a:endParaRPr lang="en-US" altLang="en-US"/>
          </a:p>
          <a:p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TABLE_ENDDRAG_ORIGIN_RECT" val="859*332"/>
  <p:tag name="TABLE_ENDDRAG_RECT" val="50*157*859*332"/>
</p:tagLst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>
            <a:fillRect/>
          </a:stretch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0</TotalTime>
  <Words>1916</Words>
  <Application>WPS Presentation</Application>
  <PresentationFormat>Widescreen</PresentationFormat>
  <Paragraphs>99</Paragraphs>
  <Slides>10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21" baseType="lpstr">
      <vt:lpstr>Arial</vt:lpstr>
      <vt:lpstr>SimSun</vt:lpstr>
      <vt:lpstr>Wingdings</vt:lpstr>
      <vt:lpstr>Arial</vt:lpstr>
      <vt:lpstr>Garamond</vt:lpstr>
      <vt:lpstr>Microsoft YaHei</vt:lpstr>
      <vt:lpstr>Arial Unicode MS</vt:lpstr>
      <vt:lpstr>Calibri</vt:lpstr>
      <vt:lpstr>方正舒体</vt:lpstr>
      <vt:lpstr>Segoe Print</vt:lpstr>
      <vt:lpstr>Organic</vt:lpstr>
      <vt:lpstr> ANATOMY </vt:lpstr>
      <vt:lpstr>Osseous Tissue and Its Types</vt:lpstr>
      <vt:lpstr>Types of Osseous Tissue</vt:lpstr>
      <vt:lpstr>PowerPoint 演示文稿</vt:lpstr>
      <vt:lpstr>PowerPoint 演示文稿</vt:lpstr>
      <vt:lpstr> Compact Bone Tissue (Cortical Bone) </vt:lpstr>
      <vt:lpstr>PowerPoint 演示文稿</vt:lpstr>
      <vt:lpstr>PowerPoint 演示文稿</vt:lpstr>
      <vt:lpstr>Continued</vt:lpstr>
      <vt:lpstr>PowerPoint 演示文稿</vt:lpstr>
    </vt:vector>
  </TitlesOfParts>
  <Company>MRT www.Win2Farsi.com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GENERAL ANATOMY</dc:title>
  <dc:creator>Moorche</dc:creator>
  <cp:lastModifiedBy>Administrator</cp:lastModifiedBy>
  <cp:revision>22</cp:revision>
  <dcterms:created xsi:type="dcterms:W3CDTF">2025-10-29T09:01:00Z</dcterms:created>
  <dcterms:modified xsi:type="dcterms:W3CDTF">2025-11-19T06:37:11Z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E3DA4216CCBD46E3A9EE4061CC9270B4_13</vt:lpwstr>
  </property>
  <property fmtid="{D5CDD505-2E9C-101B-9397-08002B2CF9AE}" pid="3" name="KSOProductBuildVer">
    <vt:lpwstr>1033-12.2.0.23155</vt:lpwstr>
  </property>
</Properties>
</file>