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00" y="1447137"/>
            <a:ext cx="842838" cy="42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69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of Consent in Medical 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Informed </a:t>
            </a:r>
            <a:r>
              <a:rPr lang="en-US" dirty="0"/>
              <a:t>consent reflects the core ethical principle of </a:t>
            </a:r>
            <a:r>
              <a:rPr lang="en-US" b="1" dirty="0"/>
              <a:t>patient autonomy</a:t>
            </a:r>
            <a:r>
              <a:rPr lang="en-US" dirty="0"/>
              <a:t>.</a:t>
            </a:r>
          </a:p>
          <a:p>
            <a:r>
              <a:rPr lang="en-US" dirty="0"/>
              <a:t>Autonomy is considered the </a:t>
            </a:r>
            <a:r>
              <a:rPr lang="en-US" b="1" dirty="0"/>
              <a:t>foremost pillar of medical ethics</a:t>
            </a:r>
            <a:r>
              <a:rPr lang="en-US" dirty="0"/>
              <a:t>, alongside:</a:t>
            </a:r>
          </a:p>
          <a:p>
            <a:pPr lvl="1"/>
            <a:r>
              <a:rPr lang="en-US" b="1" dirty="0"/>
              <a:t>Beneficence</a:t>
            </a:r>
            <a:r>
              <a:rPr lang="en-US" dirty="0"/>
              <a:t> (acting for patient’s benefit)</a:t>
            </a:r>
          </a:p>
          <a:p>
            <a:pPr lvl="1"/>
            <a:r>
              <a:rPr lang="en-US" b="1" dirty="0"/>
              <a:t>Non-maleficence</a:t>
            </a:r>
            <a:r>
              <a:rPr lang="en-US" dirty="0"/>
              <a:t> (do no harm)</a:t>
            </a:r>
          </a:p>
          <a:p>
            <a:pPr lvl="1"/>
            <a:r>
              <a:rPr lang="en-US" b="1" dirty="0"/>
              <a:t>Justice</a:t>
            </a:r>
            <a:r>
              <a:rPr lang="en-US" dirty="0"/>
              <a:t> (fair treatment)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5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2" y="982133"/>
            <a:ext cx="11147728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01" y="982132"/>
            <a:ext cx="11266998" cy="5394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Ethical Issues in Medical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Informed Consent and Confidentiality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</a:t>
            </a:r>
            <a:r>
              <a:rPr lang="en-US" dirty="0"/>
              <a:t>of the most important ethical responsibilities of a physician:</a:t>
            </a:r>
          </a:p>
          <a:p>
            <a:pPr lvl="1"/>
            <a:r>
              <a:rPr lang="en-US" b="1" dirty="0"/>
              <a:t>Informed Consent</a:t>
            </a:r>
            <a:endParaRPr lang="en-US" dirty="0"/>
          </a:p>
          <a:p>
            <a:pPr lvl="1"/>
            <a:r>
              <a:rPr lang="en-US" b="1" dirty="0"/>
              <a:t>Confidentiality</a:t>
            </a:r>
            <a:endParaRPr lang="en-US" dirty="0"/>
          </a:p>
          <a:p>
            <a:r>
              <a:rPr lang="en-US" dirty="0"/>
              <a:t>These are also the two most commonly </a:t>
            </a:r>
            <a:r>
              <a:rPr lang="en-US" b="1" dirty="0"/>
              <a:t>ignored norms</a:t>
            </a:r>
            <a:r>
              <a:rPr lang="en-US" dirty="0"/>
              <a:t> in practical medical settings.</a:t>
            </a:r>
          </a:p>
          <a:p>
            <a:r>
              <a:rPr lang="en-US" dirty="0"/>
              <a:t>Violations often occur due to:</a:t>
            </a:r>
          </a:p>
          <a:p>
            <a:pPr lvl="1"/>
            <a:r>
              <a:rPr lang="en-US" b="1" dirty="0"/>
              <a:t>Paternalistic attitudes</a:t>
            </a:r>
            <a:r>
              <a:rPr lang="en-US" dirty="0"/>
              <a:t> of physicians (“doctor knows best” mindset).</a:t>
            </a:r>
          </a:p>
          <a:p>
            <a:pPr lvl="1"/>
            <a:r>
              <a:rPr lang="en-US" dirty="0"/>
              <a:t>Fear that an “illiterate or ignorant” patient may </a:t>
            </a:r>
            <a:r>
              <a:rPr lang="en-US" b="1" dirty="0"/>
              <a:t>waste time</a:t>
            </a:r>
            <a:r>
              <a:rPr lang="en-US" dirty="0"/>
              <a:t> or decline treatment.</a:t>
            </a:r>
          </a:p>
          <a:p>
            <a:pPr lvl="1"/>
            <a:r>
              <a:rPr lang="en-US" dirty="0"/>
              <a:t>Concern that the patient may say </a:t>
            </a:r>
            <a:r>
              <a:rPr lang="en-US" b="1" dirty="0"/>
              <a:t>“no”</a:t>
            </a:r>
            <a:r>
              <a:rPr lang="en-US" dirty="0"/>
              <a:t> when fully informed of risks.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Confidentiality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</a:t>
            </a:r>
            <a:r>
              <a:rPr lang="en-US" dirty="0"/>
              <a:t>’ personal and medical information must </a:t>
            </a:r>
            <a:r>
              <a:rPr lang="en-US" b="1" dirty="0"/>
              <a:t>not be shared</a:t>
            </a:r>
            <a:r>
              <a:rPr lang="en-US" dirty="0"/>
              <a:t> without permission.</a:t>
            </a:r>
          </a:p>
          <a:p>
            <a:r>
              <a:rPr lang="en-US" dirty="0"/>
              <a:t>Breaches may occur when:</a:t>
            </a:r>
          </a:p>
          <a:p>
            <a:pPr lvl="1"/>
            <a:r>
              <a:rPr lang="en-US" dirty="0"/>
              <a:t>Doctors reveal clinical details to relatives, friends, or “well-wishers.”</a:t>
            </a:r>
          </a:p>
          <a:p>
            <a:pPr lvl="1"/>
            <a:r>
              <a:rPr lang="en-US" dirty="0"/>
              <a:t>Clinical data is shared without </a:t>
            </a:r>
            <a:r>
              <a:rPr lang="en-US" b="1" dirty="0"/>
              <a:t>prior patient approval</a:t>
            </a:r>
            <a:r>
              <a:rPr lang="en-US" dirty="0"/>
              <a:t>.</a:t>
            </a:r>
          </a:p>
          <a:p>
            <a:r>
              <a:rPr lang="en-US" dirty="0"/>
              <a:t>Unauthorized disclosure of patient information is </a:t>
            </a:r>
            <a:r>
              <a:rPr lang="en-US" b="1" dirty="0"/>
              <a:t>unethical and a violation of medical professionalism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Informed Consent?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Definition</a:t>
            </a:r>
            <a:r>
              <a:rPr lang="en-US" dirty="0"/>
              <a:t>: The patient’s voluntary agreement to undergo a medical examination, procedure, or treatment.</a:t>
            </a:r>
          </a:p>
          <a:p>
            <a:r>
              <a:rPr lang="en-US" dirty="0"/>
              <a:t>May be provided:</a:t>
            </a:r>
          </a:p>
          <a:p>
            <a:pPr lvl="1"/>
            <a:r>
              <a:rPr lang="en-US" b="1" dirty="0"/>
              <a:t>Orally</a:t>
            </a:r>
            <a:endParaRPr lang="en-US" dirty="0"/>
          </a:p>
          <a:p>
            <a:pPr lvl="1"/>
            <a:r>
              <a:rPr lang="en-US" b="1" dirty="0"/>
              <a:t>In writing</a:t>
            </a:r>
            <a:endParaRPr lang="en-US" dirty="0"/>
          </a:p>
          <a:p>
            <a:pPr lvl="1"/>
            <a:r>
              <a:rPr lang="en-US" b="1" dirty="0"/>
              <a:t>By gestures</a:t>
            </a:r>
            <a:r>
              <a:rPr lang="en-US" dirty="0"/>
              <a:t> (e.g., lifting a shirt for examination)</a:t>
            </a:r>
          </a:p>
          <a:p>
            <a:r>
              <a:rPr lang="en-US" dirty="0"/>
              <a:t>Consent must always be obtained </a:t>
            </a:r>
            <a:r>
              <a:rPr lang="en-US" b="1" dirty="0"/>
              <a:t>before</a:t>
            </a:r>
            <a:r>
              <a:rPr lang="en-US" dirty="0"/>
              <a:t> any intervention.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Requirements for Valid 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Competence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patient must be mentally capable of making decisions.</a:t>
            </a:r>
          </a:p>
          <a:p>
            <a:pPr lvl="1"/>
            <a:r>
              <a:rPr lang="en-US" dirty="0"/>
              <a:t>Not mentally impaired or a minor.</a:t>
            </a:r>
          </a:p>
          <a:p>
            <a:r>
              <a:rPr lang="en-US" b="1" dirty="0"/>
              <a:t>Voluntariness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Consent must be given freely—no coercion, threats, or manipulation.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3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Adequate Information</a:t>
            </a:r>
            <a:r>
              <a:rPr lang="en-US" dirty="0"/>
              <a:t>:</a:t>
            </a:r>
          </a:p>
          <a:p>
            <a:r>
              <a:rPr lang="en-US" dirty="0"/>
              <a:t>The patient must receive all relevant details, including:</a:t>
            </a:r>
          </a:p>
          <a:p>
            <a:pPr lvl="1"/>
            <a:r>
              <a:rPr lang="en-US" dirty="0"/>
              <a:t>Diagnosis</a:t>
            </a:r>
          </a:p>
          <a:p>
            <a:pPr lvl="1"/>
            <a:r>
              <a:rPr lang="en-US" dirty="0"/>
              <a:t>Purpose of the procedure</a:t>
            </a:r>
          </a:p>
          <a:p>
            <a:pPr lvl="1"/>
            <a:r>
              <a:rPr lang="en-US" dirty="0"/>
              <a:t>Risks and hazards</a:t>
            </a:r>
          </a:p>
          <a:p>
            <a:pPr lvl="1"/>
            <a:r>
              <a:rPr lang="en-US" dirty="0"/>
              <a:t>Expected benefits</a:t>
            </a:r>
          </a:p>
          <a:p>
            <a:pPr lvl="1"/>
            <a:r>
              <a:rPr lang="en-US" dirty="0"/>
              <a:t>Success rate</a:t>
            </a:r>
          </a:p>
          <a:p>
            <a:pPr lvl="1"/>
            <a:r>
              <a:rPr lang="en-US" dirty="0"/>
              <a:t>Possible side effects</a:t>
            </a:r>
          </a:p>
          <a:p>
            <a:pPr lvl="1"/>
            <a:r>
              <a:rPr lang="en-US" dirty="0"/>
              <a:t>Alternatives and comparison with other options</a:t>
            </a:r>
          </a:p>
          <a:p>
            <a:r>
              <a:rPr lang="en-US" dirty="0"/>
              <a:t>Professional standards require doctors to provide information a </a:t>
            </a:r>
            <a:r>
              <a:rPr lang="en-US" b="1" dirty="0"/>
              <a:t>reasonable patient would want to know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0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Understanding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doctor must ensure the patient </a:t>
            </a:r>
            <a:r>
              <a:rPr lang="en-US" b="1" dirty="0"/>
              <a:t>fully understands</a:t>
            </a:r>
            <a:r>
              <a:rPr lang="en-US" dirty="0"/>
              <a:t> the information.</a:t>
            </a:r>
          </a:p>
          <a:p>
            <a:r>
              <a:rPr lang="en-US" b="1" dirty="0"/>
              <a:t>Opportunity to Choose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Patients must be allowed to accept or refuse without fear of being judged or neglected.</a:t>
            </a:r>
          </a:p>
          <a:p>
            <a:r>
              <a:rPr lang="en-US" b="1" dirty="0"/>
              <a:t>Trust Building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consent process helps create a </a:t>
            </a:r>
            <a:r>
              <a:rPr lang="en-US" b="1" dirty="0"/>
              <a:t>trusting doctor-patient relationship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physician should appear caring, competent, and reliable.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Exceptions to the Requirement of Informed Consent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Consent </a:t>
            </a:r>
            <a:r>
              <a:rPr lang="en-US" dirty="0"/>
              <a:t>may be bypassed when the patient is:</a:t>
            </a:r>
          </a:p>
          <a:p>
            <a:r>
              <a:rPr lang="en-US" b="1" dirty="0"/>
              <a:t>Brought to the emergency department in critical condition</a:t>
            </a:r>
            <a:endParaRPr lang="en-US" dirty="0"/>
          </a:p>
          <a:p>
            <a:r>
              <a:rPr lang="en-US" b="1" dirty="0"/>
              <a:t>Unconscious and alone</a:t>
            </a:r>
            <a:endParaRPr lang="en-US" dirty="0"/>
          </a:p>
          <a:p>
            <a:r>
              <a:rPr lang="en-US" b="1" dirty="0"/>
              <a:t>In need of immediate life-saving measures</a:t>
            </a:r>
            <a:endParaRPr lang="en-US" dirty="0"/>
          </a:p>
          <a:p>
            <a:r>
              <a:rPr lang="en-US" b="1" dirty="0"/>
              <a:t>A child below 16 years</a:t>
            </a:r>
            <a:r>
              <a:rPr lang="en-US" dirty="0"/>
              <a:t> (consent is given by parents/guardians)</a:t>
            </a:r>
          </a:p>
          <a:p>
            <a:r>
              <a:rPr lang="en-US" b="1" dirty="0"/>
              <a:t>Mentally impaired or incapable of decision-making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7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445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BEHAVIOURAL SCIENCE</vt:lpstr>
      <vt:lpstr>Common Ethical Issues in Medical Practice</vt:lpstr>
      <vt:lpstr>Introduction</vt:lpstr>
      <vt:lpstr>Confidentiality</vt:lpstr>
      <vt:lpstr>What is Informed Consent?</vt:lpstr>
      <vt:lpstr>Requirements for Valid Informed Consent</vt:lpstr>
      <vt:lpstr>CONTINUED</vt:lpstr>
      <vt:lpstr>CONTINUED</vt:lpstr>
      <vt:lpstr>Exceptions to the Requirement of Informed Consent</vt:lpstr>
      <vt:lpstr>Importance of Consent in Medical Ethics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Moorche</cp:lastModifiedBy>
  <cp:revision>2</cp:revision>
  <dcterms:created xsi:type="dcterms:W3CDTF">2025-11-19T16:25:09Z</dcterms:created>
  <dcterms:modified xsi:type="dcterms:W3CDTF">2025-11-19T16:41:14Z</dcterms:modified>
</cp:coreProperties>
</file>