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5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Order statistics are values of data in ascending or descending order, especially key positions.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Minimum</a:t>
            </a:r>
            <a:r>
              <a:rPr lang="en-US" dirty="0"/>
              <a:t> = smallest observation</a:t>
            </a:r>
          </a:p>
          <a:p>
            <a:r>
              <a:rPr lang="en-US" b="1" dirty="0"/>
              <a:t>Maximum</a:t>
            </a:r>
            <a:r>
              <a:rPr lang="en-US" dirty="0"/>
              <a:t> = largest observation</a:t>
            </a:r>
          </a:p>
          <a:p>
            <a:r>
              <a:rPr lang="en-US" b="1" dirty="0"/>
              <a:t>Median (50th percentile)</a:t>
            </a:r>
            <a:r>
              <a:rPr lang="en-US" dirty="0"/>
              <a:t> = middle value</a:t>
            </a:r>
          </a:p>
          <a:p>
            <a:r>
              <a:rPr lang="en-US" b="1" dirty="0"/>
              <a:t>Application: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Useful in computing percentiles, quartiles, and analysis based on data ranking.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0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Digits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meaningful digits in a number that indicate its precision.</a:t>
            </a:r>
          </a:p>
          <a:p>
            <a:r>
              <a:rPr lang="en-US" b="1" dirty="0"/>
              <a:t>Rules:</a:t>
            </a:r>
            <a:endParaRPr lang="en-US" dirty="0"/>
          </a:p>
          <a:p>
            <a:r>
              <a:rPr lang="en-US" dirty="0"/>
              <a:t>All non-zero digits are </a:t>
            </a:r>
            <a:r>
              <a:rPr lang="en-US" dirty="0" smtClean="0"/>
              <a:t>significant. Zeroes </a:t>
            </a:r>
            <a:r>
              <a:rPr lang="en-US" dirty="0"/>
              <a:t>between non-zero digits are significant.</a:t>
            </a:r>
          </a:p>
          <a:p>
            <a:r>
              <a:rPr lang="en-US" dirty="0"/>
              <a:t>Leading zeroes are </a:t>
            </a:r>
            <a:r>
              <a:rPr lang="en-US" b="1" dirty="0"/>
              <a:t>not </a:t>
            </a:r>
            <a:r>
              <a:rPr lang="en-US" b="1" dirty="0" smtClean="0"/>
              <a:t>significant</a:t>
            </a:r>
            <a:r>
              <a:rPr lang="en-US" dirty="0" smtClean="0"/>
              <a:t>. Trailing </a:t>
            </a:r>
            <a:r>
              <a:rPr lang="en-US" dirty="0"/>
              <a:t>zeroes may or may not be significant based on decimal presence.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4500 (2 significant digits)</a:t>
            </a:r>
          </a:p>
          <a:p>
            <a:r>
              <a:rPr lang="en-US" dirty="0"/>
              <a:t>0.0563 (3 significant digits)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2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of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Purpose: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simplify numbers while maintaining approximate accuracy.</a:t>
            </a:r>
          </a:p>
          <a:p>
            <a:r>
              <a:rPr lang="en-US" b="1" dirty="0"/>
              <a:t>Rules:</a:t>
            </a:r>
            <a:endParaRPr lang="en-US" dirty="0"/>
          </a:p>
          <a:p>
            <a:r>
              <a:rPr lang="en-US" dirty="0"/>
              <a:t>If the digit next to the last retained digit is ≥ 5 → round up</a:t>
            </a:r>
          </a:p>
          <a:p>
            <a:r>
              <a:rPr lang="en-US" dirty="0"/>
              <a:t>If it is &lt; 5 → keep the number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1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of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Round 6.845 to 2 decimal places → 6.85</a:t>
            </a:r>
          </a:p>
          <a:p>
            <a:r>
              <a:rPr lang="en-US" dirty="0"/>
              <a:t>Round 738 to nearest 10 → 740</a:t>
            </a:r>
          </a:p>
          <a:p>
            <a:r>
              <a:rPr lang="en-US" dirty="0"/>
              <a:t>Round 0.004762 to 3 significant digits → 0.00476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5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Statistical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statistical problem</a:t>
            </a:r>
            <a:r>
              <a:rPr lang="en-US" dirty="0"/>
              <a:t> involves using data to answer a question or make a decision under conditions of uncertainty.</a:t>
            </a:r>
          </a:p>
        </p:txBody>
      </p:sp>
    </p:spTree>
    <p:extLst>
      <p:ext uri="{BB962C8B-B14F-4D97-AF65-F5344CB8AC3E}">
        <p14:creationId xmlns:p14="http://schemas.microsoft.com/office/powerpoint/2010/main" val="402175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Aspects of a Statistical Problem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Population</a:t>
            </a:r>
          </a:p>
          <a:p>
            <a:r>
              <a:rPr lang="en-US" dirty="0"/>
              <a:t>The entire group about which information is desired.</a:t>
            </a:r>
            <a:br>
              <a:rPr lang="en-US" dirty="0"/>
            </a:br>
            <a:r>
              <a:rPr lang="en-US" b="1" dirty="0"/>
              <a:t>Example:</a:t>
            </a:r>
            <a:r>
              <a:rPr lang="en-US" dirty="0"/>
              <a:t> All college students in Pakistan.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930275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Aspects of a Statistical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Sample</a:t>
            </a:r>
          </a:p>
          <a:p>
            <a:r>
              <a:rPr lang="en-US" dirty="0"/>
              <a:t>A subset of the population selected for study.</a:t>
            </a:r>
            <a:br>
              <a:rPr lang="en-US" dirty="0"/>
            </a:br>
            <a:r>
              <a:rPr lang="en-US" b="1" dirty="0"/>
              <a:t>Example:</a:t>
            </a:r>
            <a:r>
              <a:rPr lang="en-US" dirty="0"/>
              <a:t> 200 college students from 3 universities.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48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Aspects of a Statistical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Variables</a:t>
            </a:r>
          </a:p>
          <a:p>
            <a:r>
              <a:rPr lang="en-US" dirty="0"/>
              <a:t>Characteristics or measurements recorded on each unit (e.g., age, GPA, major).</a:t>
            </a:r>
          </a:p>
          <a:p>
            <a:r>
              <a:rPr lang="en-US" b="1" dirty="0"/>
              <a:t>Qualitative:</a:t>
            </a:r>
            <a:r>
              <a:rPr lang="en-US" dirty="0"/>
              <a:t> Gender, city</a:t>
            </a:r>
          </a:p>
          <a:p>
            <a:r>
              <a:rPr lang="en-US" b="1" dirty="0"/>
              <a:t>Quantitative:</a:t>
            </a:r>
            <a:r>
              <a:rPr lang="en-US" dirty="0"/>
              <a:t> Weight, test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3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data is obtained: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Observations</a:t>
            </a:r>
          </a:p>
          <a:p>
            <a:r>
              <a:rPr lang="en-US" dirty="0"/>
              <a:t>Experiments</a:t>
            </a:r>
          </a:p>
          <a:p>
            <a:r>
              <a:rPr lang="en-US"/>
              <a:t>Existing records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9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Sample variability refers to the natural variation in sample outcomes due to random selection.</a:t>
            </a:r>
          </a:p>
          <a:p>
            <a:r>
              <a:rPr lang="en-US" b="1" dirty="0"/>
              <a:t>Why it matters:</a:t>
            </a:r>
            <a:endParaRPr lang="en-US" dirty="0"/>
          </a:p>
          <a:p>
            <a:r>
              <a:rPr lang="en-US" dirty="0"/>
              <a:t>No two samples are exactly the same.</a:t>
            </a:r>
          </a:p>
          <a:p>
            <a:r>
              <a:rPr lang="en-US" dirty="0"/>
              <a:t>Affects accuracy of estimates about a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4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Mean height:</a:t>
            </a:r>
            <a:endParaRPr lang="en-US" dirty="0"/>
          </a:p>
          <a:p>
            <a:pPr lvl="1"/>
            <a:r>
              <a:rPr lang="en-US" dirty="0"/>
              <a:t>Sample 1 (n=30): </a:t>
            </a:r>
            <a:r>
              <a:rPr lang="en-US" dirty="0" err="1"/>
              <a:t>Avg</a:t>
            </a:r>
            <a:r>
              <a:rPr lang="en-US" dirty="0"/>
              <a:t> = 167 cm</a:t>
            </a:r>
          </a:p>
          <a:p>
            <a:pPr lvl="1"/>
            <a:r>
              <a:rPr lang="en-US" dirty="0"/>
              <a:t>Sample 2 (n=30): </a:t>
            </a:r>
            <a:r>
              <a:rPr lang="en-US" dirty="0" err="1"/>
              <a:t>Avg</a:t>
            </a:r>
            <a:r>
              <a:rPr lang="en-US" dirty="0"/>
              <a:t> = 170 cm</a:t>
            </a:r>
            <a:br>
              <a:rPr lang="en-US" dirty="0"/>
            </a:br>
            <a:r>
              <a:rPr lang="en-US" dirty="0"/>
              <a:t>(Both from same population, but different due to variability.)</a:t>
            </a:r>
          </a:p>
          <a:p>
            <a:r>
              <a:rPr lang="en-US" b="1" dirty="0"/>
              <a:t>Polling preferences:</a:t>
            </a:r>
            <a:endParaRPr lang="en-US" dirty="0"/>
          </a:p>
          <a:p>
            <a:pPr lvl="1"/>
            <a:r>
              <a:rPr lang="en-US" dirty="0"/>
              <a:t>Sample 1: Party A = 52%</a:t>
            </a:r>
          </a:p>
          <a:p>
            <a:pPr lvl="1"/>
            <a:r>
              <a:rPr lang="en-US" dirty="0"/>
              <a:t>Sample 2: Party A = 48%</a:t>
            </a:r>
            <a:br>
              <a:rPr lang="en-US" dirty="0"/>
            </a:br>
            <a:r>
              <a:rPr lang="en-US" dirty="0"/>
              <a:t>(Different samples → different estimates.)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Blood pressure measurements:</a:t>
            </a:r>
            <a:endParaRPr lang="en-US" dirty="0"/>
          </a:p>
          <a:p>
            <a:r>
              <a:rPr lang="en-US" dirty="0"/>
              <a:t>Sample A: </a:t>
            </a:r>
            <a:r>
              <a:rPr lang="en-US" dirty="0" err="1"/>
              <a:t>Avg</a:t>
            </a:r>
            <a:r>
              <a:rPr lang="en-US" dirty="0"/>
              <a:t> = 122 mmHg</a:t>
            </a:r>
          </a:p>
          <a:p>
            <a:r>
              <a:rPr lang="en-US" dirty="0"/>
              <a:t>Sample B: </a:t>
            </a:r>
            <a:r>
              <a:rPr lang="en-US" dirty="0" err="1"/>
              <a:t>Avg</a:t>
            </a:r>
            <a:r>
              <a:rPr lang="en-US" dirty="0"/>
              <a:t> = 118 mmHg</a:t>
            </a:r>
            <a:br>
              <a:rPr lang="en-US" dirty="0"/>
            </a:br>
            <a:r>
              <a:rPr lang="en-US" dirty="0"/>
              <a:t>(Small changes from random differences in selected individuals.)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7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method to collect information from a sample of individuals to make inferences about a target population.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r>
              <a:rPr lang="en-US" dirty="0"/>
              <a:t>Uses selected subset (sample)</a:t>
            </a:r>
          </a:p>
          <a:p>
            <a:r>
              <a:rPr lang="en-US" dirty="0"/>
              <a:t>Includes questions or measurements</a:t>
            </a:r>
          </a:p>
          <a:p>
            <a:r>
              <a:rPr lang="en-US" dirty="0"/>
              <a:t>Aims to represent entire </a:t>
            </a:r>
            <a:r>
              <a:rPr lang="en-US" dirty="0" smtClean="0"/>
              <a:t>population. </a:t>
            </a:r>
            <a:r>
              <a:rPr lang="en-US" b="1" dirty="0" err="1" smtClean="0"/>
              <a:t>Example:</a:t>
            </a:r>
            <a:r>
              <a:rPr lang="en-US" dirty="0" err="1" smtClean="0"/>
              <a:t>Surveying</a:t>
            </a:r>
            <a:r>
              <a:rPr lang="en-US" dirty="0" smtClean="0"/>
              <a:t> </a:t>
            </a:r>
            <a:r>
              <a:rPr lang="en-US" dirty="0"/>
              <a:t>1000 voters to predict election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5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study in which the researcher observes individuals and measures variables without controlling the environment.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r>
              <a:rPr lang="en-US" dirty="0"/>
              <a:t>No intervention or treatment imposed</a:t>
            </a:r>
          </a:p>
          <a:p>
            <a:r>
              <a:rPr lang="en-US" dirty="0"/>
              <a:t>Used to identify associations, not causation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Observing daily habits of people and their heart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Its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Variable</a:t>
            </a:r>
            <a:r>
              <a:rPr lang="en-US" b="1" dirty="0"/>
              <a:t>:</a:t>
            </a:r>
            <a:r>
              <a:rPr lang="en-US" dirty="0"/>
              <a:t> A characteristic or attribute that can be measured and can take different values.</a:t>
            </a:r>
          </a:p>
          <a:p>
            <a:r>
              <a:rPr lang="en-US" b="1" dirty="0"/>
              <a:t>Types:</a:t>
            </a:r>
            <a:endParaRPr lang="en-US" dirty="0"/>
          </a:p>
          <a:p>
            <a:r>
              <a:rPr lang="en-US" b="1" dirty="0"/>
              <a:t>Qualitative (Categorical):</a:t>
            </a:r>
            <a:endParaRPr lang="en-US" dirty="0"/>
          </a:p>
          <a:p>
            <a:pPr lvl="1"/>
            <a:r>
              <a:rPr lang="en-US" dirty="0"/>
              <a:t>Non-numeric</a:t>
            </a:r>
          </a:p>
          <a:p>
            <a:pPr lvl="1"/>
            <a:r>
              <a:rPr lang="en-US" dirty="0"/>
              <a:t>Example: Gender, Blood type, 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4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Its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Mean height:</a:t>
            </a:r>
            <a:endParaRPr lang="en-US" dirty="0"/>
          </a:p>
          <a:p>
            <a:pPr lvl="1"/>
            <a:r>
              <a:rPr lang="en-US" dirty="0"/>
              <a:t>Sample 1 (n=30): </a:t>
            </a:r>
            <a:r>
              <a:rPr lang="en-US" dirty="0" err="1"/>
              <a:t>Avg</a:t>
            </a:r>
            <a:r>
              <a:rPr lang="en-US" dirty="0"/>
              <a:t> = 167 cm</a:t>
            </a:r>
          </a:p>
          <a:p>
            <a:pPr lvl="1"/>
            <a:r>
              <a:rPr lang="en-US" dirty="0"/>
              <a:t>Sample 2 (n=30): </a:t>
            </a:r>
            <a:r>
              <a:rPr lang="en-US" dirty="0" err="1"/>
              <a:t>Avg</a:t>
            </a:r>
            <a:r>
              <a:rPr lang="en-US" dirty="0"/>
              <a:t> = 170 cm</a:t>
            </a:r>
            <a:br>
              <a:rPr lang="en-US" dirty="0"/>
            </a:br>
            <a:r>
              <a:rPr lang="en-US" dirty="0"/>
              <a:t>(Both from same population, but different due to variability.)</a:t>
            </a:r>
          </a:p>
          <a:p>
            <a:r>
              <a:rPr lang="en-US" b="1" dirty="0"/>
              <a:t>Polling preferences:</a:t>
            </a:r>
            <a:endParaRPr lang="en-US" dirty="0"/>
          </a:p>
          <a:p>
            <a:pPr lvl="1"/>
            <a:r>
              <a:rPr lang="en-US" dirty="0"/>
              <a:t>Sample 1: Party A = 52%</a:t>
            </a:r>
          </a:p>
          <a:p>
            <a:pPr lvl="1"/>
            <a:r>
              <a:rPr lang="en-US" dirty="0"/>
              <a:t>Sample 2: Party A = 48%</a:t>
            </a:r>
            <a:br>
              <a:rPr lang="en-US" dirty="0"/>
            </a:br>
            <a:r>
              <a:rPr lang="en-US" dirty="0"/>
              <a:t>(Different samples → different estimates.)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5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Its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Quantitative (Numerical):</a:t>
            </a:r>
            <a:endParaRPr lang="en-US" dirty="0"/>
          </a:p>
          <a:p>
            <a:pPr lvl="1"/>
            <a:r>
              <a:rPr lang="en-US" dirty="0"/>
              <a:t>Numeric</a:t>
            </a:r>
          </a:p>
          <a:p>
            <a:pPr lvl="1"/>
            <a:r>
              <a:rPr lang="en-US" dirty="0"/>
              <a:t>Example: Age, Height, Income</a:t>
            </a:r>
          </a:p>
          <a:p>
            <a:pPr lvl="1"/>
            <a:r>
              <a:rPr lang="en-US" dirty="0"/>
              <a:t>Further classified into:</a:t>
            </a:r>
          </a:p>
          <a:p>
            <a:pPr lvl="2"/>
            <a:r>
              <a:rPr lang="en-US" b="1" dirty="0"/>
              <a:t>Discrete (countable)</a:t>
            </a:r>
            <a:r>
              <a:rPr lang="en-US" dirty="0"/>
              <a:t> – No. of students (1, 2, 3...)</a:t>
            </a:r>
          </a:p>
          <a:p>
            <a:pPr lvl="2"/>
            <a:r>
              <a:rPr lang="en-US" b="1" dirty="0"/>
              <a:t>Continuous (measurable)</a:t>
            </a:r>
            <a:r>
              <a:rPr lang="en-US" dirty="0"/>
              <a:t> – Temperature (36.5°C, 36.7°C...)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380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Statistics</vt:lpstr>
      <vt:lpstr>Sample Variability</vt:lpstr>
      <vt:lpstr>Sample Variability</vt:lpstr>
      <vt:lpstr>Sample Variability</vt:lpstr>
      <vt:lpstr>Sample Survey</vt:lpstr>
      <vt:lpstr>Observational Study</vt:lpstr>
      <vt:lpstr>Variable and Its Types</vt:lpstr>
      <vt:lpstr>Variable and Its Types</vt:lpstr>
      <vt:lpstr>Variable and Its Types</vt:lpstr>
      <vt:lpstr>Order Statistics</vt:lpstr>
      <vt:lpstr>Significant Digits</vt:lpstr>
      <vt:lpstr>Rounding of Numbers</vt:lpstr>
      <vt:lpstr>Rounding of Numbers</vt:lpstr>
      <vt:lpstr>What is a Statistical Problem?</vt:lpstr>
      <vt:lpstr>Main Aspects of a Statistical Problem:</vt:lpstr>
      <vt:lpstr>Main Aspects of a Statistical Problem:</vt:lpstr>
      <vt:lpstr>Main Aspects of a Statistical Problem:</vt:lpstr>
      <vt:lpstr>Data Collection Method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2</cp:revision>
  <dcterms:created xsi:type="dcterms:W3CDTF">2025-11-17T07:05:18Z</dcterms:created>
  <dcterms:modified xsi:type="dcterms:W3CDTF">2025-11-17T07:18:23Z</dcterms:modified>
</cp:coreProperties>
</file>