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 data in </a:t>
            </a:r>
            <a:r>
              <a:rPr lang="en-US" b="1" dirty="0"/>
              <a:t>tables</a:t>
            </a:r>
            <a:r>
              <a:rPr lang="en-US" dirty="0"/>
              <a:t> or lists.</a:t>
            </a:r>
          </a:p>
          <a:p>
            <a:r>
              <a:rPr lang="en-US" dirty="0"/>
              <a:t>Calculate </a:t>
            </a:r>
            <a:r>
              <a:rPr lang="en-US" b="1" dirty="0"/>
              <a:t>frequencies</a:t>
            </a:r>
            <a:r>
              <a:rPr lang="en-US" dirty="0"/>
              <a:t>, percentages, or cumulative values if needed.</a:t>
            </a:r>
          </a:p>
          <a:p>
            <a:r>
              <a:rPr lang="en-US" dirty="0"/>
              <a:t>Identify </a:t>
            </a:r>
            <a:r>
              <a:rPr lang="en-US" b="1" dirty="0"/>
              <a:t>ranges</a:t>
            </a:r>
            <a:r>
              <a:rPr lang="en-US" dirty="0"/>
              <a:t> and </a:t>
            </a:r>
            <a:r>
              <a:rPr lang="en-US" b="1" dirty="0"/>
              <a:t>intervals</a:t>
            </a:r>
            <a:r>
              <a:rPr lang="en-US" dirty="0"/>
              <a:t> for axes.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the Graph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up axes (for 2D graphs):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X-axis (horizontal):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Independent variable or categories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Y-axis (vertical):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Dependent variable or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 scale properly: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 intervals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origin is clear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(0) unless a truncated axis is justified.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the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Plot the points or bars:</a:t>
            </a:r>
            <a:endParaRPr lang="en-US" dirty="0"/>
          </a:p>
          <a:p>
            <a:pPr lvl="1"/>
            <a:r>
              <a:rPr lang="en-US" dirty="0"/>
              <a:t>For </a:t>
            </a:r>
            <a:r>
              <a:rPr lang="en-US" b="1" dirty="0"/>
              <a:t>line graphs</a:t>
            </a:r>
            <a:r>
              <a:rPr lang="en-US" dirty="0"/>
              <a:t>: plot points and connect with lines.</a:t>
            </a:r>
          </a:p>
          <a:p>
            <a:pPr lvl="1"/>
            <a:r>
              <a:rPr lang="en-US" dirty="0"/>
              <a:t>For </a:t>
            </a:r>
            <a:r>
              <a:rPr lang="en-US" b="1" dirty="0"/>
              <a:t>bar charts</a:t>
            </a:r>
            <a:r>
              <a:rPr lang="en-US" dirty="0"/>
              <a:t>: draw bars of equal width with spacing.</a:t>
            </a:r>
          </a:p>
          <a:p>
            <a:pPr lvl="1"/>
            <a:r>
              <a:rPr lang="en-US" dirty="0"/>
              <a:t>For </a:t>
            </a:r>
            <a:r>
              <a:rPr lang="en-US" b="1" dirty="0"/>
              <a:t>pie charts</a:t>
            </a:r>
            <a:r>
              <a:rPr lang="en-US" dirty="0"/>
              <a:t>: calculate percentages and draw sectors proportionally.</a:t>
            </a:r>
          </a:p>
          <a:p>
            <a:pPr lvl="1"/>
            <a:r>
              <a:rPr lang="en-US" dirty="0"/>
              <a:t>For </a:t>
            </a:r>
            <a:r>
              <a:rPr lang="en-US" b="1" dirty="0"/>
              <a:t>scatter plots</a:t>
            </a:r>
            <a:r>
              <a:rPr lang="en-US" dirty="0"/>
              <a:t>: plot points to show relationships.</a:t>
            </a:r>
          </a:p>
          <a:p>
            <a:r>
              <a:rPr lang="en-US" b="1" dirty="0"/>
              <a:t>Add labels and titles:</a:t>
            </a:r>
            <a:endParaRPr lang="en-US" dirty="0"/>
          </a:p>
          <a:p>
            <a:pPr lvl="1"/>
            <a:r>
              <a:rPr lang="en-US" dirty="0"/>
              <a:t>Graph title, axis labels, units of measurement.</a:t>
            </a:r>
          </a:p>
          <a:p>
            <a:pPr lvl="1"/>
            <a:r>
              <a:rPr lang="en-US" dirty="0"/>
              <a:t>Legend if multiple data sets are shown.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Refine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for </a:t>
            </a:r>
            <a:r>
              <a:rPr lang="en-US" b="1" dirty="0"/>
              <a:t>accuracy</a:t>
            </a:r>
            <a:r>
              <a:rPr lang="en-US" dirty="0"/>
              <a:t> in plotting.</a:t>
            </a:r>
          </a:p>
          <a:p>
            <a:r>
              <a:rPr lang="en-US" dirty="0"/>
              <a:t>Make sure </a:t>
            </a:r>
            <a:r>
              <a:rPr lang="en-US" b="1" dirty="0"/>
              <a:t>data is clearly visible</a:t>
            </a:r>
            <a:r>
              <a:rPr lang="en-US" dirty="0"/>
              <a:t>.</a:t>
            </a:r>
          </a:p>
          <a:p>
            <a:r>
              <a:rPr lang="en-US" dirty="0"/>
              <a:t>Avoid </a:t>
            </a:r>
            <a:r>
              <a:rPr lang="en-US" b="1" dirty="0"/>
              <a:t>cluttered or misleading scales</a:t>
            </a:r>
            <a:r>
              <a:rPr lang="en-US" dirty="0"/>
              <a:t>.</a:t>
            </a:r>
          </a:p>
          <a:p>
            <a:r>
              <a:rPr lang="en-US" dirty="0"/>
              <a:t>Highlight </a:t>
            </a:r>
            <a:r>
              <a:rPr lang="en-US" b="1" dirty="0"/>
              <a:t>key trends or findings</a:t>
            </a:r>
            <a:r>
              <a:rPr lang="en-US" dirty="0"/>
              <a:t> if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3" y="627061"/>
            <a:ext cx="10815781" cy="5625957"/>
          </a:xfrm>
        </p:spPr>
      </p:pic>
    </p:spTree>
    <p:extLst>
      <p:ext uri="{BB962C8B-B14F-4D97-AF65-F5344CB8AC3E}">
        <p14:creationId xmlns:p14="http://schemas.microsoft.com/office/powerpoint/2010/main" val="2644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627061"/>
            <a:ext cx="10529454" cy="5699848"/>
          </a:xfrm>
        </p:spPr>
      </p:pic>
    </p:spTree>
    <p:extLst>
      <p:ext uri="{BB962C8B-B14F-4D97-AF65-F5344CB8AC3E}">
        <p14:creationId xmlns:p14="http://schemas.microsoft.com/office/powerpoint/2010/main" val="9102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685798"/>
            <a:ext cx="10778837" cy="5613401"/>
          </a:xfrm>
        </p:spPr>
      </p:pic>
    </p:spTree>
    <p:extLst>
      <p:ext uri="{BB962C8B-B14F-4D97-AF65-F5344CB8AC3E}">
        <p14:creationId xmlns:p14="http://schemas.microsoft.com/office/powerpoint/2010/main" val="3856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is a visual representation of data used to communicate quantitative information clearly and effectively. It helps in summarizing large data sets and highlighting patterns, trends, and relationships.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Drawing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Graphs are used in statistics for several important reasons:</a:t>
            </a:r>
          </a:p>
          <a:p>
            <a:r>
              <a:rPr lang="en-US" b="1" dirty="0"/>
              <a:t>Visual Clarity:</a:t>
            </a:r>
            <a:r>
              <a:rPr lang="en-US" dirty="0"/>
              <a:t> They simplify complex numerical data and make it easier to understand at a glance.</a:t>
            </a:r>
          </a:p>
          <a:p>
            <a:r>
              <a:rPr lang="en-US" b="1" dirty="0"/>
              <a:t>Data Comparison:</a:t>
            </a:r>
            <a:r>
              <a:rPr lang="en-US" dirty="0"/>
              <a:t> Graphs help compare different datasets or variables effectively.</a:t>
            </a:r>
          </a:p>
          <a:p>
            <a:r>
              <a:rPr lang="en-US" b="1" dirty="0"/>
              <a:t>Trend Identification:</a:t>
            </a:r>
            <a:r>
              <a:rPr lang="en-US" dirty="0"/>
              <a:t> Patterns and trends over time become clear, especially in time series data.</a:t>
            </a:r>
          </a:p>
          <a:p>
            <a:r>
              <a:rPr lang="en-US" b="1" dirty="0"/>
              <a:t>Outlier Detection:</a:t>
            </a:r>
            <a:r>
              <a:rPr lang="en-US" dirty="0"/>
              <a:t> Unusual or extreme values in the data set become apparent.</a:t>
            </a:r>
          </a:p>
          <a:p>
            <a:r>
              <a:rPr lang="en-US" b="1" dirty="0"/>
              <a:t>Effective Communication:</a:t>
            </a:r>
            <a:r>
              <a:rPr lang="en-US" dirty="0"/>
              <a:t> Graphs help convey information quickly in reports, presentations, and publications.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Uses of Graphs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Graphs are widely used in various fields and contexts, including:</a:t>
            </a:r>
          </a:p>
          <a:p>
            <a:r>
              <a:rPr lang="en-US" b="1" dirty="0"/>
              <a:t>Scientific Research:</a:t>
            </a:r>
            <a:r>
              <a:rPr lang="en-US" dirty="0"/>
              <a:t> To display experiment results and infer correlations.</a:t>
            </a:r>
          </a:p>
          <a:p>
            <a:r>
              <a:rPr lang="en-US" b="1" dirty="0"/>
              <a:t>Business Analytics:</a:t>
            </a:r>
            <a:r>
              <a:rPr lang="en-US" dirty="0"/>
              <a:t> To track sales, profits, and market trends.</a:t>
            </a:r>
          </a:p>
          <a:p>
            <a:r>
              <a:rPr lang="en-US" b="1" dirty="0"/>
              <a:t>Education:</a:t>
            </a:r>
            <a:r>
              <a:rPr lang="en-US" dirty="0"/>
              <a:t> To explain statistical concepts and performance data.</a:t>
            </a:r>
          </a:p>
          <a:p>
            <a:r>
              <a:rPr lang="en-US" b="1" dirty="0"/>
              <a:t>Public Health:</a:t>
            </a:r>
            <a:r>
              <a:rPr lang="en-US" dirty="0"/>
              <a:t> To monitor disease occurrences or the impact of interventions.</a:t>
            </a:r>
          </a:p>
          <a:p>
            <a:r>
              <a:rPr lang="en-US" b="1" dirty="0"/>
              <a:t>Government &amp; Policy-making:</a:t>
            </a:r>
            <a:r>
              <a:rPr lang="en-US" dirty="0"/>
              <a:t> To show demographic, economic, or environmental statistics for decision-making.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 for Drawing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create a clear and effective graph, keep in mind the following:</a:t>
            </a:r>
          </a:p>
          <a:p>
            <a:r>
              <a:rPr lang="en-US" b="1" dirty="0"/>
              <a:t>Choose the Right Type of Graph:</a:t>
            </a:r>
            <a:r>
              <a:rPr lang="en-US" dirty="0"/>
              <a:t> Select a graph that best suits the type of data (e.g., bar chart for categorical data, line graph for trends, pie chart for proportions).</a:t>
            </a:r>
          </a:p>
          <a:p>
            <a:r>
              <a:rPr lang="en-US" b="1" dirty="0"/>
              <a:t>Label Clearly:</a:t>
            </a:r>
            <a:r>
              <a:rPr lang="en-US" dirty="0"/>
              <a:t> Axes, variables, units of measurement, and titles should be clearly labeled.</a:t>
            </a:r>
          </a:p>
          <a:p>
            <a:r>
              <a:rPr lang="en-US" b="1" dirty="0"/>
              <a:t>Use Appropriate Scale:</a:t>
            </a:r>
            <a:r>
              <a:rPr lang="en-US" dirty="0"/>
              <a:t> Avoid misleading impressions with distorted scales.</a:t>
            </a:r>
          </a:p>
          <a:p>
            <a:r>
              <a:rPr lang="en-US" b="1" dirty="0"/>
              <a:t>Maintain Simplicity:</a:t>
            </a:r>
            <a:r>
              <a:rPr lang="en-US" dirty="0"/>
              <a:t> Avoid unnecessary decoration or clutter; focus on clarity.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 for Drawing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Ensure Accuracy:</a:t>
            </a:r>
            <a:r>
              <a:rPr lang="en-US" dirty="0"/>
              <a:t> Data points must be accurately plotted; no values should be omitted or manipulated.</a:t>
            </a:r>
          </a:p>
          <a:p>
            <a:r>
              <a:rPr lang="en-US" b="1" dirty="0"/>
              <a:t>Highlight Key Insights:</a:t>
            </a:r>
            <a:r>
              <a:rPr lang="en-US" dirty="0"/>
              <a:t> Use markers or annotations if needed to emphasize trends or significant points.</a:t>
            </a:r>
          </a:p>
          <a:p>
            <a:r>
              <a:rPr lang="en-US" b="1" dirty="0"/>
              <a:t>Use Consistent Colors/Patterns:</a:t>
            </a:r>
            <a:r>
              <a:rPr lang="en-US" dirty="0"/>
              <a:t> This helps the audience interpret data consistently.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729673"/>
            <a:ext cx="10557163" cy="5145665"/>
          </a:xfrm>
        </p:spPr>
      </p:pic>
    </p:spTree>
    <p:extLst>
      <p:ext uri="{BB962C8B-B14F-4D97-AF65-F5344CB8AC3E}">
        <p14:creationId xmlns:p14="http://schemas.microsoft.com/office/powerpoint/2010/main" val="22761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Understand Your Data</a:t>
            </a:r>
          </a:p>
          <a:p>
            <a:r>
              <a:rPr lang="en-US" dirty="0"/>
              <a:t>Identify the </a:t>
            </a:r>
            <a:r>
              <a:rPr lang="en-US" b="1" dirty="0"/>
              <a:t>type of data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Quantitative (numerical):</a:t>
            </a:r>
            <a:r>
              <a:rPr lang="en-US" dirty="0"/>
              <a:t> Continuous or discrete (e.g., height, test scores)</a:t>
            </a:r>
          </a:p>
          <a:p>
            <a:pPr lvl="1"/>
            <a:r>
              <a:rPr lang="en-US" b="1" dirty="0"/>
              <a:t>Qualitative (categorical):</a:t>
            </a:r>
            <a:r>
              <a:rPr lang="en-US" dirty="0"/>
              <a:t> Nominal or ordinal (e.g., gender, grade level)</a:t>
            </a:r>
          </a:p>
          <a:p>
            <a:r>
              <a:rPr lang="en-US" dirty="0"/>
              <a:t>Determine the </a:t>
            </a:r>
            <a:r>
              <a:rPr lang="en-US" b="1" dirty="0"/>
              <a:t>purpose of the graph</a:t>
            </a:r>
            <a:r>
              <a:rPr lang="en-US" dirty="0"/>
              <a:t>: trend, comparison, distribution, proportion,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Right Type of Graph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751630"/>
              </p:ext>
            </p:extLst>
          </p:nvPr>
        </p:nvGraphicFramePr>
        <p:xfrm>
          <a:off x="1295400" y="3027680"/>
          <a:ext cx="9601200" cy="237744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408894457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19350533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433335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Data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Graph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Use Case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40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Categorical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Bar chart, Pie chart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Compare categories, show proportions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47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Quantitative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Line graph, Histogram, Dot plot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Show trends, frequency distribution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9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Relationship between variables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Scatter plot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Show correlation or patterns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561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Time series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Line graph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Show change over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617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5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659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Graphs</vt:lpstr>
      <vt:lpstr>What is a Graph?</vt:lpstr>
      <vt:lpstr>Reasons for Drawing Graphs</vt:lpstr>
      <vt:lpstr>Common Uses of Graphs </vt:lpstr>
      <vt:lpstr>Important Points for Drawing Graphs</vt:lpstr>
      <vt:lpstr>Important Points for Drawing Graphs</vt:lpstr>
      <vt:lpstr>PowerPoint Presentation</vt:lpstr>
      <vt:lpstr>How to Make Graphs</vt:lpstr>
      <vt:lpstr>Choose the Right Type of Graph</vt:lpstr>
      <vt:lpstr>Prepare the Data</vt:lpstr>
      <vt:lpstr>Draw the Graph</vt:lpstr>
      <vt:lpstr>Draw the Graph</vt:lpstr>
      <vt:lpstr>Review and Refine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</dc:title>
  <dc:creator>Moorche</dc:creator>
  <cp:lastModifiedBy>Moorche</cp:lastModifiedBy>
  <cp:revision>3</cp:revision>
  <dcterms:created xsi:type="dcterms:W3CDTF">2025-11-18T07:03:37Z</dcterms:created>
  <dcterms:modified xsi:type="dcterms:W3CDTF">2025-11-18T07:48:03Z</dcterms:modified>
</cp:coreProperties>
</file>