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2" y="1407381"/>
            <a:ext cx="94123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Eyeball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Three circular layers of the eye ball:        </a:t>
            </a:r>
            <a:endParaRPr lang="en-US" dirty="0" smtClean="0"/>
          </a:p>
          <a:p>
            <a:r>
              <a:rPr lang="en-US" b="1" dirty="0" smtClean="0"/>
              <a:t>1</a:t>
            </a:r>
            <a:r>
              <a:rPr lang="en-US" b="1" dirty="0"/>
              <a:t>. Fibrous / Supporting </a:t>
            </a:r>
            <a:r>
              <a:rPr lang="en-US" b="1" dirty="0" smtClean="0"/>
              <a:t>layer: </a:t>
            </a:r>
            <a:r>
              <a:rPr lang="en-US" dirty="0" err="1" smtClean="0"/>
              <a:t>Sclera,Cornea</a:t>
            </a:r>
            <a:r>
              <a:rPr lang="en-US" dirty="0" smtClean="0"/>
              <a:t>       </a:t>
            </a:r>
          </a:p>
          <a:p>
            <a:r>
              <a:rPr lang="en-US" b="1" dirty="0" smtClean="0"/>
              <a:t>2</a:t>
            </a:r>
            <a:r>
              <a:rPr lang="en-US" b="1" dirty="0"/>
              <a:t>. Avascular / Pigmented </a:t>
            </a:r>
            <a:r>
              <a:rPr lang="en-US" b="1" dirty="0" smtClean="0"/>
              <a:t>layer: </a:t>
            </a:r>
            <a:r>
              <a:rPr lang="en-US" dirty="0" err="1" smtClean="0"/>
              <a:t>Choroid,Ciliary</a:t>
            </a:r>
            <a:r>
              <a:rPr lang="en-US" dirty="0" smtClean="0"/>
              <a:t> </a:t>
            </a:r>
            <a:r>
              <a:rPr lang="en-US" dirty="0" err="1" smtClean="0"/>
              <a:t>body,Iris</a:t>
            </a:r>
            <a:r>
              <a:rPr lang="en-US" dirty="0" smtClean="0"/>
              <a:t>  </a:t>
            </a:r>
          </a:p>
          <a:p>
            <a:r>
              <a:rPr lang="en-US" b="1" dirty="0"/>
              <a:t>3. Nervous / Retinal </a:t>
            </a:r>
            <a:r>
              <a:rPr lang="en-US" b="1" dirty="0" smtClean="0"/>
              <a:t>layer: </a:t>
            </a:r>
            <a:r>
              <a:rPr lang="en-US" dirty="0" smtClean="0"/>
              <a:t>Retina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90" y="982132"/>
            <a:ext cx="11092068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 of Eyeball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refracting media for the eye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</a:t>
            </a:r>
            <a:r>
              <a:rPr lang="en-US" dirty="0"/>
              <a:t>. Aqueous </a:t>
            </a:r>
            <a:r>
              <a:rPr lang="en-US" dirty="0" err="1" smtClean="0"/>
              <a:t>humour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dirty="0" smtClean="0"/>
              <a:t>Lens</a:t>
            </a:r>
          </a:p>
          <a:p>
            <a:r>
              <a:rPr lang="en-US" dirty="0" smtClean="0"/>
              <a:t>iii</a:t>
            </a:r>
            <a:r>
              <a:rPr lang="en-US" dirty="0"/>
              <a:t>. Vitreous body</a:t>
            </a:r>
          </a:p>
        </p:txBody>
      </p:sp>
    </p:spTree>
    <p:extLst>
      <p:ext uri="{BB962C8B-B14F-4D97-AF65-F5344CB8AC3E}">
        <p14:creationId xmlns:p14="http://schemas.microsoft.com/office/powerpoint/2010/main" val="20336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 </a:t>
            </a:r>
            <a:r>
              <a:rPr lang="en-US" dirty="0"/>
              <a:t>transparent, biconvex, elastic structure.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Location: </a:t>
            </a:r>
            <a:r>
              <a:rPr lang="en-US" dirty="0"/>
              <a:t>lies between the iris and vitreous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982133"/>
            <a:ext cx="11084119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</a:t>
            </a:r>
            <a:r>
              <a:rPr lang="en-US" b="1" dirty="0"/>
              <a:t>of </a:t>
            </a:r>
            <a:r>
              <a:rPr lang="en-US" b="1" dirty="0" smtClean="0"/>
              <a:t>Lens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i.Superficial</a:t>
            </a:r>
            <a:r>
              <a:rPr lang="en-US" dirty="0" smtClean="0"/>
              <a:t> </a:t>
            </a:r>
            <a:r>
              <a:rPr lang="en-US" dirty="0"/>
              <a:t>part → </a:t>
            </a:r>
            <a:r>
              <a:rPr lang="en-US" dirty="0" smtClean="0"/>
              <a:t>Cortex</a:t>
            </a:r>
          </a:p>
          <a:p>
            <a:r>
              <a:rPr lang="en-US" dirty="0" smtClean="0"/>
              <a:t>ii</a:t>
            </a:r>
            <a:r>
              <a:rPr lang="en-US" dirty="0"/>
              <a:t>. Deep part → Nucleus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982132"/>
            <a:ext cx="10964849" cy="536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Refracts </a:t>
            </a:r>
            <a:r>
              <a:rPr lang="en-US" dirty="0"/>
              <a:t>light and focuses it on the retina.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7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982132"/>
            <a:ext cx="11211338" cy="536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982132"/>
            <a:ext cx="11115923" cy="535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SPECIAL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special types of senses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</a:t>
            </a:r>
            <a:r>
              <a:rPr lang="en-US" dirty="0"/>
              <a:t>.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ii</a:t>
            </a:r>
            <a:r>
              <a:rPr lang="en-US" dirty="0"/>
              <a:t>. </a:t>
            </a:r>
            <a:r>
              <a:rPr lang="en-US" dirty="0" smtClean="0"/>
              <a:t>Hearing</a:t>
            </a:r>
          </a:p>
          <a:p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smtClean="0"/>
              <a:t>Taste</a:t>
            </a:r>
          </a:p>
          <a:p>
            <a:r>
              <a:rPr lang="en-US" dirty="0" smtClean="0"/>
              <a:t>iv</a:t>
            </a:r>
            <a:r>
              <a:rPr lang="en-US" dirty="0"/>
              <a:t>. </a:t>
            </a:r>
            <a:r>
              <a:rPr lang="en-US" dirty="0" smtClean="0"/>
              <a:t>Smell</a:t>
            </a:r>
          </a:p>
          <a:p>
            <a:r>
              <a:rPr lang="en-US" dirty="0" smtClean="0"/>
              <a:t>v</a:t>
            </a:r>
            <a:r>
              <a:rPr lang="en-US" dirty="0"/>
              <a:t>. Touch</a:t>
            </a:r>
          </a:p>
        </p:txBody>
      </p:sp>
    </p:spTree>
    <p:extLst>
      <p:ext uri="{BB962C8B-B14F-4D97-AF65-F5344CB8AC3E}">
        <p14:creationId xmlns:p14="http://schemas.microsoft.com/office/powerpoint/2010/main" val="76711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Eye (Organ of Vision)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Eyes </a:t>
            </a:r>
            <a:r>
              <a:rPr lang="en-US" dirty="0"/>
              <a:t>are organs of the visual system.  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living organisms with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the </a:t>
            </a:r>
            <a:r>
              <a:rPr lang="en-US" dirty="0"/>
              <a:t>ability to receive &amp; process visual detail + photo response functions independent of </a:t>
            </a:r>
            <a:r>
              <a:rPr lang="en-US" dirty="0" smtClean="0"/>
              <a:t>vision.</a:t>
            </a:r>
          </a:p>
          <a:p>
            <a:r>
              <a:rPr lang="en-US" dirty="0" smtClean="0"/>
              <a:t>Detect </a:t>
            </a:r>
            <a:r>
              <a:rPr lang="en-US" dirty="0"/>
              <a:t>light &amp; convert it into electro‑chemical impulses in neurons.</a:t>
            </a:r>
          </a:p>
        </p:txBody>
      </p:sp>
    </p:spTree>
    <p:extLst>
      <p:ext uri="{BB962C8B-B14F-4D97-AF65-F5344CB8AC3E}">
        <p14:creationId xmlns:p14="http://schemas.microsoft.com/office/powerpoint/2010/main" val="9228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the Eye 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</a:t>
            </a:r>
            <a:r>
              <a:rPr lang="en-US" dirty="0"/>
              <a:t>ball ≈ 2.5 cm in diameter; compared to an old fashioned box camera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</a:t>
            </a:r>
            <a:r>
              <a:rPr lang="en-US" dirty="0"/>
              <a:t>circular layers form the eye wall. </a:t>
            </a:r>
            <a:endParaRPr lang="en-US" dirty="0" smtClean="0"/>
          </a:p>
          <a:p>
            <a:r>
              <a:rPr lang="en-US" dirty="0" smtClean="0"/>
              <a:t>Light </a:t>
            </a:r>
            <a:r>
              <a:rPr lang="en-US" dirty="0"/>
              <a:t>passes through the cornea → lens → image focuses on the retina (acts like film). </a:t>
            </a:r>
            <a:endParaRPr lang="en-US" dirty="0" smtClean="0"/>
          </a:p>
          <a:p>
            <a:r>
              <a:rPr lang="en-US" dirty="0" smtClean="0"/>
              <a:t>Retina </a:t>
            </a:r>
            <a:r>
              <a:rPr lang="en-US" dirty="0"/>
              <a:t>contains ~100 million photoreceptor cells (rods &amp; cones) that convert light waves into electrochemical impulses sent to the brain.</a:t>
            </a:r>
          </a:p>
        </p:txBody>
      </p:sp>
    </p:spTree>
    <p:extLst>
      <p:ext uri="{BB962C8B-B14F-4D97-AF65-F5344CB8AC3E}">
        <p14:creationId xmlns:p14="http://schemas.microsoft.com/office/powerpoint/2010/main" val="210259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306" y="982132"/>
            <a:ext cx="11203387" cy="52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092070" cy="52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Anatomical parts shown in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External </a:t>
            </a:r>
            <a:r>
              <a:rPr lang="en-US" b="1" dirty="0"/>
              <a:t>parts: </a:t>
            </a:r>
            <a:r>
              <a:rPr lang="en-US" dirty="0"/>
              <a:t>Eyelid, Conjunctiva, Sclera.    </a:t>
            </a:r>
            <a:endParaRPr lang="en-US" dirty="0" smtClean="0"/>
          </a:p>
          <a:p>
            <a:r>
              <a:rPr lang="en-US" b="1" dirty="0" smtClean="0"/>
              <a:t>Internal </a:t>
            </a:r>
            <a:r>
              <a:rPr lang="en-US" b="1" dirty="0"/>
              <a:t>structures: </a:t>
            </a:r>
            <a:r>
              <a:rPr lang="en-US" dirty="0"/>
              <a:t>Cornea, Aqueous </a:t>
            </a:r>
            <a:r>
              <a:rPr lang="en-US" dirty="0" err="1"/>
              <a:t>humour</a:t>
            </a:r>
            <a:r>
              <a:rPr lang="en-US" dirty="0"/>
              <a:t>, Lens, Ciliary body, Suspensory ligament, Choroid, Retina, Macula, Fovea, Optic Nerve.</a:t>
            </a:r>
          </a:p>
        </p:txBody>
      </p:sp>
    </p:spTree>
    <p:extLst>
      <p:ext uri="{BB962C8B-B14F-4D97-AF65-F5344CB8AC3E}">
        <p14:creationId xmlns:p14="http://schemas.microsoft.com/office/powerpoint/2010/main" val="256133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203" y="982132"/>
            <a:ext cx="10933042" cy="53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7" y="482526"/>
            <a:ext cx="941236" cy="49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092069" cy="52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06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234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BASIC MEDICAL SCIENCE</vt:lpstr>
      <vt:lpstr>THE SPECIAL SENSES</vt:lpstr>
      <vt:lpstr>Eye (Organ of Vision)</vt:lpstr>
      <vt:lpstr>Structure of the Eye Ball</vt:lpstr>
      <vt:lpstr>PowerPoint Presentation</vt:lpstr>
      <vt:lpstr>PowerPoint Presentation</vt:lpstr>
      <vt:lpstr>Anatomical parts shown in diagrams</vt:lpstr>
      <vt:lpstr>PowerPoint Presentation</vt:lpstr>
      <vt:lpstr>PowerPoint Presentation</vt:lpstr>
      <vt:lpstr>Anatomy of the Eyeball</vt:lpstr>
      <vt:lpstr>PowerPoint Presentation</vt:lpstr>
      <vt:lpstr>Contents of Eyeball</vt:lpstr>
      <vt:lpstr>Lens</vt:lpstr>
      <vt:lpstr>PowerPoint Presentation</vt:lpstr>
      <vt:lpstr>Parts of Lens</vt:lpstr>
      <vt:lpstr>PowerPoint Presentation</vt:lpstr>
      <vt:lpstr>Functions of Lens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6</cp:revision>
  <dcterms:created xsi:type="dcterms:W3CDTF">2025-11-16T14:40:07Z</dcterms:created>
  <dcterms:modified xsi:type="dcterms:W3CDTF">2025-11-16T15:35:36Z</dcterms:modified>
</cp:coreProperties>
</file>