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58" y="1413785"/>
            <a:ext cx="731521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0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MNEMONICS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“From the knee I flee, toward the elbow I go</a:t>
            </a:r>
            <a:r>
              <a:rPr lang="en-US" b="1" dirty="0" smtClean="0"/>
              <a:t>.”</a:t>
            </a:r>
            <a:endParaRPr lang="en-US" dirty="0" smtClean="0"/>
          </a:p>
          <a:p>
            <a:r>
              <a:rPr lang="en-US" b="1" dirty="0" smtClean="0"/>
              <a:t>Meaning:</a:t>
            </a:r>
          </a:p>
          <a:p>
            <a:r>
              <a:rPr lang="en-US" dirty="0" smtClean="0"/>
              <a:t>Nutrient </a:t>
            </a:r>
            <a:r>
              <a:rPr lang="en-US" dirty="0"/>
              <a:t>canals move </a:t>
            </a:r>
            <a:r>
              <a:rPr lang="en-US" b="1" dirty="0"/>
              <a:t>away</a:t>
            </a:r>
            <a:r>
              <a:rPr lang="en-US" dirty="0"/>
              <a:t> from the knee </a:t>
            </a:r>
            <a:r>
              <a:rPr lang="en-US" dirty="0" smtClean="0"/>
              <a:t>joints</a:t>
            </a:r>
          </a:p>
          <a:p>
            <a:r>
              <a:rPr lang="en-US" dirty="0" smtClean="0"/>
              <a:t>Nutrient </a:t>
            </a:r>
            <a:r>
              <a:rPr lang="en-US" dirty="0"/>
              <a:t>canals move </a:t>
            </a:r>
            <a:r>
              <a:rPr lang="en-US" b="1" dirty="0"/>
              <a:t>toward</a:t>
            </a:r>
            <a:r>
              <a:rPr lang="en-US" dirty="0"/>
              <a:t> the elbow joints</a:t>
            </a:r>
          </a:p>
        </p:txBody>
      </p:sp>
    </p:spTree>
    <p:extLst>
      <p:ext uri="{BB962C8B-B14F-4D97-AF65-F5344CB8AC3E}">
        <p14:creationId xmlns:p14="http://schemas.microsoft.com/office/powerpoint/2010/main" val="293792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Exception: The Fibula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Fibula </a:t>
            </a:r>
            <a:r>
              <a:rPr lang="en-US" dirty="0"/>
              <a:t>breaks the standard </a:t>
            </a:r>
            <a:r>
              <a:rPr lang="en-US" dirty="0" smtClean="0"/>
              <a:t>rule</a:t>
            </a:r>
          </a:p>
          <a:p>
            <a:r>
              <a:rPr lang="en-US" dirty="0" smtClean="0"/>
              <a:t>Secondary </a:t>
            </a:r>
            <a:r>
              <a:rPr lang="en-US" dirty="0"/>
              <a:t>center appears first at </a:t>
            </a:r>
            <a:r>
              <a:rPr lang="en-US" b="1" dirty="0"/>
              <a:t>distal end</a:t>
            </a:r>
            <a:r>
              <a:rPr lang="en-US" dirty="0"/>
              <a:t> (</a:t>
            </a:r>
            <a:r>
              <a:rPr lang="en-US" dirty="0" smtClean="0"/>
              <a:t>unusual)</a:t>
            </a:r>
          </a:p>
          <a:p>
            <a:r>
              <a:rPr lang="en-US" dirty="0" smtClean="0"/>
              <a:t>Proximal </a:t>
            </a:r>
            <a:r>
              <a:rPr lang="en-US" dirty="0"/>
              <a:t>center appears later</a:t>
            </a:r>
          </a:p>
        </p:txBody>
      </p:sp>
    </p:spTree>
    <p:extLst>
      <p:ext uri="{BB962C8B-B14F-4D97-AF65-F5344CB8AC3E}">
        <p14:creationId xmlns:p14="http://schemas.microsoft.com/office/powerpoint/2010/main" val="398337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Fusion Pattern in Fibula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Distal </a:t>
            </a:r>
            <a:r>
              <a:rPr lang="en-US" dirty="0"/>
              <a:t>epiphysis fuses </a:t>
            </a:r>
            <a:r>
              <a:rPr lang="en-US" b="1" dirty="0"/>
              <a:t>early</a:t>
            </a:r>
            <a:r>
              <a:rPr lang="en-US" dirty="0"/>
              <a:t> (15 </a:t>
            </a:r>
            <a:r>
              <a:rPr lang="en-US" dirty="0" err="1"/>
              <a:t>yrs</a:t>
            </a:r>
            <a:r>
              <a:rPr lang="en-US" dirty="0"/>
              <a:t> girls, 17 </a:t>
            </a:r>
            <a:r>
              <a:rPr lang="en-US" dirty="0" err="1"/>
              <a:t>yrs</a:t>
            </a:r>
            <a:r>
              <a:rPr lang="en-US" dirty="0"/>
              <a:t> </a:t>
            </a:r>
            <a:r>
              <a:rPr lang="en-US" dirty="0" smtClean="0"/>
              <a:t>boys)</a:t>
            </a:r>
          </a:p>
          <a:p>
            <a:r>
              <a:rPr lang="en-US" dirty="0" smtClean="0"/>
              <a:t>Proximal </a:t>
            </a:r>
            <a:r>
              <a:rPr lang="en-US" dirty="0"/>
              <a:t>epiphysis fuses </a:t>
            </a:r>
            <a:r>
              <a:rPr lang="en-US" b="1" dirty="0"/>
              <a:t>later</a:t>
            </a:r>
            <a:r>
              <a:rPr lang="en-US" dirty="0"/>
              <a:t> (17–19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Therefore</a:t>
            </a:r>
            <a:r>
              <a:rPr lang="en-US" dirty="0"/>
              <a:t>: nutrient foramen of fibula runs </a:t>
            </a:r>
            <a:r>
              <a:rPr lang="en-US" b="1" dirty="0"/>
              <a:t>upwards</a:t>
            </a:r>
            <a:r>
              <a:rPr lang="en-US" dirty="0"/>
              <a:t>, unlike tibia</a:t>
            </a:r>
          </a:p>
        </p:txBody>
      </p:sp>
    </p:spTree>
    <p:extLst>
      <p:ext uri="{BB962C8B-B14F-4D97-AF65-F5344CB8AC3E}">
        <p14:creationId xmlns:p14="http://schemas.microsoft.com/office/powerpoint/2010/main" val="317378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Epiphyses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dirty="0"/>
              <a:t>Pressure </a:t>
            </a:r>
            <a:r>
              <a:rPr lang="en-US" b="1" dirty="0" smtClean="0"/>
              <a:t>epiphyses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b="1" dirty="0"/>
              <a:t>Traction </a:t>
            </a:r>
            <a:r>
              <a:rPr lang="en-US" b="1" dirty="0" smtClean="0"/>
              <a:t>epiphyses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b="1" dirty="0"/>
              <a:t>Atavistic </a:t>
            </a:r>
            <a:r>
              <a:rPr lang="en-US" b="1" dirty="0" smtClean="0"/>
              <a:t>epiphyses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b="1" dirty="0"/>
              <a:t>Aberrant epiphyses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84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Pressure Epiphyses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Pressure Epiphyses</a:t>
            </a:r>
          </a:p>
          <a:p>
            <a:r>
              <a:rPr lang="en-US" dirty="0" smtClean="0"/>
              <a:t>Located </a:t>
            </a:r>
            <a:r>
              <a:rPr lang="en-US" dirty="0"/>
              <a:t>at ends of long bones forming </a:t>
            </a:r>
            <a:r>
              <a:rPr lang="en-US" dirty="0" smtClean="0"/>
              <a:t>joints</a:t>
            </a:r>
          </a:p>
          <a:p>
            <a:r>
              <a:rPr lang="en-US" dirty="0" smtClean="0"/>
              <a:t>Bear </a:t>
            </a:r>
            <a:r>
              <a:rPr lang="en-US" dirty="0"/>
              <a:t>weight or transmit forces during </a:t>
            </a:r>
            <a:r>
              <a:rPr lang="en-US" dirty="0" smtClean="0"/>
              <a:t>movement</a:t>
            </a:r>
          </a:p>
          <a:p>
            <a:r>
              <a:rPr lang="en-US" dirty="0" smtClean="0"/>
              <a:t>Always </a:t>
            </a:r>
            <a:r>
              <a:rPr lang="en-US" dirty="0"/>
              <a:t>participate in </a:t>
            </a:r>
            <a:r>
              <a:rPr lang="en-US" b="1" dirty="0"/>
              <a:t>joint </a:t>
            </a:r>
            <a:r>
              <a:rPr lang="en-US" b="1" dirty="0" smtClean="0"/>
              <a:t>formation</a:t>
            </a:r>
            <a:endParaRPr lang="en-US" dirty="0" smtClean="0"/>
          </a:p>
          <a:p>
            <a:r>
              <a:rPr lang="en-US" dirty="0" smtClean="0"/>
              <a:t>Examples</a:t>
            </a:r>
            <a:r>
              <a:rPr lang="en-US" dirty="0"/>
              <a:t>: head of femur, head of </a:t>
            </a:r>
            <a:r>
              <a:rPr lang="en-US" dirty="0" err="1"/>
              <a:t>humerus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Traction Epiphyses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Non-articular ends</a:t>
            </a:r>
          </a:p>
          <a:p>
            <a:r>
              <a:rPr lang="en-US" dirty="0" smtClean="0"/>
              <a:t>Do </a:t>
            </a:r>
            <a:r>
              <a:rPr lang="en-US" b="1" dirty="0"/>
              <a:t>not</a:t>
            </a:r>
            <a:r>
              <a:rPr lang="en-US" dirty="0"/>
              <a:t> take part in joint </a:t>
            </a:r>
            <a:r>
              <a:rPr lang="en-US" dirty="0" smtClean="0"/>
              <a:t>formation</a:t>
            </a:r>
          </a:p>
          <a:p>
            <a:r>
              <a:rPr lang="en-US" dirty="0" smtClean="0"/>
              <a:t>Serve </a:t>
            </a:r>
            <a:r>
              <a:rPr lang="en-US" dirty="0"/>
              <a:t>as major </a:t>
            </a:r>
            <a:r>
              <a:rPr lang="en-US" b="1" dirty="0"/>
              <a:t>tendon and ligament attachment sites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Ossify </a:t>
            </a:r>
            <a:r>
              <a:rPr lang="en-US" dirty="0"/>
              <a:t>later than pressure epiphyses</a:t>
            </a:r>
            <a:br>
              <a:rPr lang="en-US" dirty="0"/>
            </a:br>
            <a:endParaRPr lang="en-US" dirty="0" smtClean="0"/>
          </a:p>
          <a:p>
            <a:r>
              <a:rPr lang="en-US" b="1" dirty="0" smtClean="0"/>
              <a:t>Examples</a:t>
            </a:r>
            <a:r>
              <a:rPr lang="en-US" b="1" dirty="0"/>
              <a:t>: </a:t>
            </a:r>
            <a:r>
              <a:rPr lang="en-US" dirty="0"/>
              <a:t>greater/lesser trochanters, greater/lesser tubercles</a:t>
            </a:r>
          </a:p>
        </p:txBody>
      </p:sp>
    </p:spTree>
    <p:extLst>
      <p:ext uri="{BB962C8B-B14F-4D97-AF65-F5344CB8AC3E}">
        <p14:creationId xmlns:p14="http://schemas.microsoft.com/office/powerpoint/2010/main" val="162141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Atavistic Epiphyses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</a:t>
            </a:r>
            <a:r>
              <a:rPr lang="en-US" dirty="0"/>
              <a:t>bones that were separate in lower animals during </a:t>
            </a:r>
            <a:r>
              <a:rPr lang="en-US" dirty="0" smtClean="0"/>
              <a:t>evolution</a:t>
            </a:r>
          </a:p>
          <a:p>
            <a:r>
              <a:rPr lang="en-US" dirty="0" smtClean="0"/>
              <a:t>In </a:t>
            </a:r>
            <a:r>
              <a:rPr lang="en-US" dirty="0"/>
              <a:t>humans, they fuse with another </a:t>
            </a:r>
            <a:r>
              <a:rPr lang="en-US" dirty="0" smtClean="0"/>
              <a:t>bone</a:t>
            </a:r>
          </a:p>
          <a:p>
            <a:r>
              <a:rPr lang="en-US" dirty="0" smtClean="0"/>
              <a:t>Evolutionary remnants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 </a:t>
            </a:r>
            <a:r>
              <a:rPr lang="en-US" dirty="0"/>
              <a:t>coracoid process (was once a separate bone — coracoid)</a:t>
            </a:r>
          </a:p>
        </p:txBody>
      </p:sp>
    </p:spTree>
    <p:extLst>
      <p:ext uri="{BB962C8B-B14F-4D97-AF65-F5344CB8AC3E}">
        <p14:creationId xmlns:p14="http://schemas.microsoft.com/office/powerpoint/2010/main" val="378885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Aberrant Epiphyses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Epiphyses </a:t>
            </a:r>
            <a:r>
              <a:rPr lang="en-US" dirty="0"/>
              <a:t>that deviate from the typical </a:t>
            </a:r>
            <a:r>
              <a:rPr lang="en-US" dirty="0" smtClean="0"/>
              <a:t>pattern</a:t>
            </a:r>
          </a:p>
          <a:p>
            <a:r>
              <a:rPr lang="en-US" dirty="0" smtClean="0"/>
              <a:t>Not </a:t>
            </a:r>
            <a:r>
              <a:rPr lang="en-US" dirty="0"/>
              <a:t>consistently present in all </a:t>
            </a:r>
            <a:r>
              <a:rPr lang="en-US" dirty="0" smtClean="0"/>
              <a:t>individuals</a:t>
            </a:r>
          </a:p>
          <a:p>
            <a:r>
              <a:rPr lang="en-US" dirty="0" smtClean="0"/>
              <a:t>Appear </a:t>
            </a:r>
            <a:r>
              <a:rPr lang="en-US" dirty="0"/>
              <a:t>at unusual </a:t>
            </a:r>
            <a:r>
              <a:rPr lang="en-US" dirty="0" smtClean="0"/>
              <a:t>locations</a:t>
            </a:r>
          </a:p>
          <a:p>
            <a:r>
              <a:rPr lang="en-US" dirty="0" smtClean="0"/>
              <a:t>May </a:t>
            </a:r>
            <a:r>
              <a:rPr lang="en-US" dirty="0"/>
              <a:t>occur in metacarpals and phalanges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0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Aberrant Epiphyses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found at:</a:t>
            </a:r>
            <a:br>
              <a:rPr lang="en-US" dirty="0"/>
            </a:br>
            <a:r>
              <a:rPr lang="en-US" dirty="0"/>
              <a:t>• Head of the first metacarpal</a:t>
            </a:r>
            <a:br>
              <a:rPr lang="en-US" dirty="0"/>
            </a:br>
            <a:r>
              <a:rPr lang="en-US" dirty="0"/>
              <a:t>• Bases of some other metacarpals</a:t>
            </a:r>
          </a:p>
        </p:txBody>
      </p:sp>
    </p:spTree>
    <p:extLst>
      <p:ext uri="{BB962C8B-B14F-4D97-AF65-F5344CB8AC3E}">
        <p14:creationId xmlns:p14="http://schemas.microsoft.com/office/powerpoint/2010/main" val="70215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982132"/>
            <a:ext cx="10888133" cy="54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Rule of Ossification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</a:p>
          <a:p>
            <a:r>
              <a:rPr lang="en-US" dirty="0" smtClean="0"/>
              <a:t>Long </a:t>
            </a:r>
            <a:r>
              <a:rPr lang="en-US" dirty="0"/>
              <a:t>bones follow a predictable ossification </a:t>
            </a:r>
            <a:r>
              <a:rPr lang="en-US" dirty="0" smtClean="0"/>
              <a:t>pattern</a:t>
            </a:r>
          </a:p>
          <a:p>
            <a:r>
              <a:rPr lang="en-US" dirty="0" smtClean="0"/>
              <a:t>Each </a:t>
            </a:r>
            <a:r>
              <a:rPr lang="en-US" dirty="0"/>
              <a:t>end of a bone has its own secondary ossification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The </a:t>
            </a:r>
            <a:r>
              <a:rPr lang="en-US" dirty="0"/>
              <a:t>center that appears </a:t>
            </a:r>
            <a:r>
              <a:rPr lang="en-US" b="1" dirty="0"/>
              <a:t>first</a:t>
            </a:r>
            <a:r>
              <a:rPr lang="en-US" dirty="0"/>
              <a:t> typically fuses with the shaft </a:t>
            </a:r>
            <a:r>
              <a:rPr lang="en-US" b="1" dirty="0"/>
              <a:t>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5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982132"/>
            <a:ext cx="10972800" cy="53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6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Growing End Hypothesis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/>
              <a:t>end of a long bone grows for a longer duration than the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This </a:t>
            </a:r>
            <a:r>
              <a:rPr lang="en-US" dirty="0"/>
              <a:t>end is called the </a:t>
            </a:r>
            <a:r>
              <a:rPr lang="en-US" b="1" dirty="0"/>
              <a:t>growing </a:t>
            </a:r>
            <a:r>
              <a:rPr lang="en-US" b="1" dirty="0" smtClean="0"/>
              <a:t>end</a:t>
            </a:r>
            <a:endParaRPr lang="en-US" dirty="0" smtClean="0"/>
          </a:p>
          <a:p>
            <a:r>
              <a:rPr lang="en-US" dirty="0" smtClean="0"/>
              <a:t>Growing </a:t>
            </a:r>
            <a:r>
              <a:rPr lang="en-US" dirty="0"/>
              <a:t>end = secondary center that appears </a:t>
            </a:r>
            <a:r>
              <a:rPr lang="en-US" dirty="0" smtClean="0"/>
              <a:t>first</a:t>
            </a:r>
          </a:p>
          <a:p>
            <a:r>
              <a:rPr lang="en-US" dirty="0" smtClean="0"/>
              <a:t>Growing </a:t>
            </a:r>
            <a:r>
              <a:rPr lang="en-US" dirty="0"/>
              <a:t>end = last to fuse with diaphysis</a:t>
            </a:r>
          </a:p>
        </p:txBody>
      </p:sp>
    </p:spTree>
    <p:extLst>
      <p:ext uri="{BB962C8B-B14F-4D97-AF65-F5344CB8AC3E}">
        <p14:creationId xmlns:p14="http://schemas.microsoft.com/office/powerpoint/2010/main" val="292048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Identify a Growing 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</a:t>
            </a:r>
            <a:r>
              <a:rPr lang="en-US" dirty="0"/>
              <a:t>timing of secondary ossification center </a:t>
            </a:r>
            <a:r>
              <a:rPr lang="en-US" dirty="0" smtClean="0"/>
              <a:t>appearance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earlier the appearance → the longer it </a:t>
            </a:r>
            <a:r>
              <a:rPr lang="en-US" dirty="0" smtClean="0"/>
              <a:t>grows</a:t>
            </a:r>
          </a:p>
          <a:p>
            <a:r>
              <a:rPr lang="en-US" dirty="0" smtClean="0"/>
              <a:t>The </a:t>
            </a:r>
            <a:r>
              <a:rPr lang="en-US" dirty="0"/>
              <a:t>later it fuses → the more it contributes to bone </a:t>
            </a:r>
            <a:r>
              <a:rPr lang="en-US" dirty="0" smtClean="0"/>
              <a:t>length</a:t>
            </a:r>
          </a:p>
          <a:p>
            <a:r>
              <a:rPr lang="en-US" dirty="0" smtClean="0"/>
              <a:t>Clinical </a:t>
            </a:r>
            <a:r>
              <a:rPr lang="en-US" dirty="0"/>
              <a:t>relevance in pediatric fractures and growth disorders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6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Nutrient </a:t>
            </a:r>
            <a:r>
              <a:rPr lang="en-US" b="1" dirty="0"/>
              <a:t>Foramen Rule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 </a:t>
            </a:r>
            <a:r>
              <a:rPr lang="en-US" dirty="0"/>
              <a:t>foramina carry blood vessels into </a:t>
            </a:r>
            <a:r>
              <a:rPr lang="en-US" dirty="0" smtClean="0"/>
              <a:t>bone</a:t>
            </a:r>
          </a:p>
          <a:p>
            <a:r>
              <a:rPr lang="en-US" dirty="0" smtClean="0"/>
              <a:t>Direction </a:t>
            </a:r>
            <a:r>
              <a:rPr lang="en-US" dirty="0"/>
              <a:t>of the nutrient canal depends on bone </a:t>
            </a:r>
            <a:r>
              <a:rPr lang="en-US" dirty="0" smtClean="0"/>
              <a:t>growth</a:t>
            </a:r>
          </a:p>
          <a:p>
            <a:r>
              <a:rPr lang="en-US" dirty="0" smtClean="0"/>
              <a:t>Nutrient </a:t>
            </a:r>
            <a:r>
              <a:rPr lang="en-US" dirty="0"/>
              <a:t>canal always points </a:t>
            </a:r>
            <a:r>
              <a:rPr lang="en-US" b="1" dirty="0"/>
              <a:t>away from the growing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4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Growing Ends in Upper Limb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Humerus</a:t>
            </a:r>
            <a:r>
              <a:rPr lang="en-US" dirty="0"/>
              <a:t>: growing end = </a:t>
            </a:r>
            <a:r>
              <a:rPr lang="en-US" b="1" dirty="0"/>
              <a:t>upper </a:t>
            </a:r>
            <a:r>
              <a:rPr lang="en-US" b="1" dirty="0" smtClean="0"/>
              <a:t>end</a:t>
            </a:r>
            <a:endParaRPr lang="en-US" dirty="0" smtClean="0"/>
          </a:p>
          <a:p>
            <a:r>
              <a:rPr lang="en-US" b="1" dirty="0" smtClean="0"/>
              <a:t>Radius</a:t>
            </a:r>
            <a:r>
              <a:rPr lang="en-US" dirty="0"/>
              <a:t>: growing end = </a:t>
            </a:r>
            <a:r>
              <a:rPr lang="en-US" b="1" dirty="0"/>
              <a:t>lower (distal) </a:t>
            </a:r>
            <a:r>
              <a:rPr lang="en-US" b="1" dirty="0" smtClean="0"/>
              <a:t>end</a:t>
            </a:r>
            <a:endParaRPr lang="en-US" dirty="0" smtClean="0"/>
          </a:p>
          <a:p>
            <a:r>
              <a:rPr lang="en-US" b="1" dirty="0" smtClean="0"/>
              <a:t>Ulna</a:t>
            </a:r>
            <a:r>
              <a:rPr lang="en-US" dirty="0"/>
              <a:t>: growing end = </a:t>
            </a:r>
            <a:r>
              <a:rPr lang="en-US" b="1" dirty="0"/>
              <a:t>upper end (proximal)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1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5462546" cy="5259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78" y="982132"/>
            <a:ext cx="5645426" cy="52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3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Growing Ends in Lower Limb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Femur</a:t>
            </a:r>
            <a:r>
              <a:rPr lang="en-US" dirty="0"/>
              <a:t>: growing end = </a:t>
            </a:r>
            <a:r>
              <a:rPr lang="en-US" b="1" dirty="0"/>
              <a:t>lower (distal) </a:t>
            </a:r>
            <a:r>
              <a:rPr lang="en-US" b="1" dirty="0" smtClean="0"/>
              <a:t>end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Tibia</a:t>
            </a:r>
            <a:r>
              <a:rPr lang="en-US" dirty="0"/>
              <a:t>: growing end = </a:t>
            </a:r>
            <a:r>
              <a:rPr lang="en-US" b="1" dirty="0"/>
              <a:t>upper (proximal)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5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25" y="524786"/>
            <a:ext cx="731521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Direction of Nutrient Foramina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Humerus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smtClean="0"/>
              <a:t>downward</a:t>
            </a:r>
          </a:p>
          <a:p>
            <a:r>
              <a:rPr lang="en-US" b="1" dirty="0" smtClean="0"/>
              <a:t>Radius </a:t>
            </a:r>
            <a:r>
              <a:rPr lang="en-US" b="1" dirty="0"/>
              <a:t>&amp; Ulna</a:t>
            </a:r>
            <a:r>
              <a:rPr lang="en-US" dirty="0"/>
              <a:t> → </a:t>
            </a:r>
            <a:r>
              <a:rPr lang="en-US" dirty="0" smtClean="0"/>
              <a:t>upward</a:t>
            </a:r>
          </a:p>
          <a:p>
            <a:r>
              <a:rPr lang="en-US" b="1" dirty="0" smtClean="0"/>
              <a:t>Femur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smtClean="0"/>
              <a:t>upward</a:t>
            </a:r>
          </a:p>
          <a:p>
            <a:r>
              <a:rPr lang="en-US" b="1" dirty="0" smtClean="0"/>
              <a:t>Tibia</a:t>
            </a:r>
            <a:r>
              <a:rPr lang="en-US" dirty="0" smtClean="0"/>
              <a:t> </a:t>
            </a:r>
            <a:r>
              <a:rPr lang="en-US" dirty="0"/>
              <a:t>→ downward</a:t>
            </a:r>
          </a:p>
        </p:txBody>
      </p:sp>
    </p:spTree>
    <p:extLst>
      <p:ext uri="{BB962C8B-B14F-4D97-AF65-F5344CB8AC3E}">
        <p14:creationId xmlns:p14="http://schemas.microsoft.com/office/powerpoint/2010/main" val="801574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459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GENERAL ANATOMY</vt:lpstr>
      <vt:lpstr>Rule of Ossification</vt:lpstr>
      <vt:lpstr>Growing End Hypothesis</vt:lpstr>
      <vt:lpstr>How to Identify a Growing End</vt:lpstr>
      <vt:lpstr>Nutrient Foramen Rule</vt:lpstr>
      <vt:lpstr>Growing Ends in Upper Limb Bones</vt:lpstr>
      <vt:lpstr>PowerPoint Presentation</vt:lpstr>
      <vt:lpstr>Growing Ends in Lower Limb Bones</vt:lpstr>
      <vt:lpstr>Direction of Nutrient Foramina</vt:lpstr>
      <vt:lpstr>MNEMONICS</vt:lpstr>
      <vt:lpstr>Exception: The Fibula</vt:lpstr>
      <vt:lpstr>Fusion Pattern in Fibula</vt:lpstr>
      <vt:lpstr>Types of Epiphyses</vt:lpstr>
      <vt:lpstr>Pressure Epiphyses</vt:lpstr>
      <vt:lpstr>Traction Epiphyses</vt:lpstr>
      <vt:lpstr>Atavistic Epiphyses</vt:lpstr>
      <vt:lpstr>Aberrant Epiphyses</vt:lpstr>
      <vt:lpstr>Examples of Aberrant Epiphyses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5</cp:revision>
  <dcterms:created xsi:type="dcterms:W3CDTF">2025-11-16T07:49:37Z</dcterms:created>
  <dcterms:modified xsi:type="dcterms:W3CDTF">2025-11-16T08:32:16Z</dcterms:modified>
</cp:coreProperties>
</file>