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66" r:id="rId5"/>
    <p:sldId id="267" r:id="rId6"/>
    <p:sldId id="268" r:id="rId7"/>
    <p:sldId id="269" r:id="rId8"/>
    <p:sldId id="270" r:id="rId9"/>
    <p:sldId id="258" r:id="rId10"/>
    <p:sldId id="259" r:id="rId11"/>
    <p:sldId id="260" r:id="rId12"/>
    <p:sldId id="261" r:id="rId13"/>
    <p:sldId id="262" r:id="rId14"/>
    <p:sldId id="271" r:id="rId15"/>
    <p:sldId id="272" r:id="rId16"/>
    <p:sldId id="263" r:id="rId17"/>
    <p:sldId id="264" r:id="rId18"/>
    <p:sldId id="265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106" d="100"/>
          <a:sy n="106" d="100"/>
        </p:scale>
        <p:origin x="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4.png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1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Extra Heuristics </a:t>
            </a:r>
            <a:r>
              <a:rPr lang="en-US" dirty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Social Psychology </a:t>
            </a:r>
            <a:endParaRPr lang="en-US" dirty="0"/>
          </a:p>
          <a:p>
            <a:r>
              <a:rPr lang="en-US" dirty="0" err="1"/>
              <a:t>Hafsa</a:t>
            </a:r>
            <a:r>
              <a:rPr lang="en-US" dirty="0"/>
              <a:t> Rasheed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Heart Failure Triage Study (1999)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pPr marL="0" indent="0">
              <a:buNone/>
            </a:pPr>
            <a:r>
              <a:rPr lang="en-US" b="1" dirty="0"/>
              <a:t>Researchers</a:t>
            </a:r>
            <a:r>
              <a:rPr lang="en-US" dirty="0"/>
              <a:t>: 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Gigerenzer</a:t>
            </a:r>
            <a:r>
              <a:rPr lang="en-US" dirty="0"/>
              <a:t> &amp; Todd
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Method</a:t>
            </a:r>
            <a:r>
              <a:rPr lang="en-US" dirty="0"/>
              <a:t>: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Doctors used a 3-step “fast rule” to decide which patients need emergency care.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
</a:t>
            </a:r>
            <a:r>
              <a:rPr lang="en-US" b="1" dirty="0"/>
              <a:t>Finding</a:t>
            </a:r>
            <a:r>
              <a:rPr lang="en-US" dirty="0"/>
              <a:t>:
Simple rule outperformed complex statistical models.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Global</a:t>
            </a:r>
            <a:endParaRPr lang="en-US" dirty="0"/>
          </a:p>
          <a:p>
            <a:r>
              <a:rPr lang="en-US" dirty="0"/>
              <a:t>Online shopping: “If reviews high + price low buy” </a:t>
            </a:r>
            <a:endParaRPr lang="en-US" dirty="0"/>
          </a:p>
          <a:p>
            <a:r>
              <a:rPr lang="en-US" dirty="0"/>
              <a:t>Judges using only criminal record for bail decisions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Pakistan</a:t>
            </a:r>
            <a:endParaRPr lang="en-US" b="1" dirty="0"/>
          </a:p>
          <a:p>
            <a:r>
              <a:rPr lang="en-US" dirty="0"/>
              <a:t>Government doctors diagnosing using 1-2 symptoms </a:t>
            </a:r>
            <a:endParaRPr lang="en-US" dirty="0"/>
          </a:p>
          <a:p>
            <a:r>
              <a:rPr lang="en-US" dirty="0"/>
              <a:t>Students choosing academies based on “fees reputation”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Heuristics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57145"/>
            <a:ext cx="5635625" cy="3319145"/>
          </a:xfrm>
        </p:spPr>
        <p:txBody>
          <a:bodyPr>
            <a:normAutofit lnSpcReduction="20000"/>
          </a:bodyPr>
          <a:lstStyle/>
          <a:p>
            <a:pPr marL="0" indent="0">
              <a:buNone/>
            </a:pP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Judging </a:t>
            </a:r>
            <a:r>
              <a:rPr lang="en-US" b="1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likelihood</a:t>
            </a: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based on how easily you can imagine an event.
</a:t>
            </a:r>
            <a:endParaRPr lang="en-US" b="1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b="1" dirty="0"/>
              <a:t>Pioneers</a:t>
            </a:r>
            <a:r>
              <a:rPr lang="en-US" dirty="0"/>
              <a:t>:
</a:t>
            </a:r>
            <a:endParaRPr lang="en-US" dirty="0"/>
          </a:p>
          <a:p>
            <a:r>
              <a:rPr lang="en-US" dirty="0"/>
              <a:t>Daniel </a:t>
            </a:r>
            <a:r>
              <a:rPr lang="en-US" dirty="0" err="1"/>
              <a:t>Kahneman</a:t>
            </a:r>
            <a:r>
              <a:rPr lang="en-US" dirty="0"/>
              <a:t> &amp; Amos </a:t>
            </a:r>
            <a:r>
              <a:rPr lang="en-US" dirty="0" err="1"/>
              <a:t>Tversky</a:t>
            </a:r>
            <a:r>
              <a:rPr lang="en-US" dirty="0"/>
              <a:t> (</a:t>
            </a:r>
            <a:r>
              <a:rPr lang="en-US" dirty="0" err="1"/>
              <a:t>lsraeli</a:t>
            </a:r>
            <a:r>
              <a:rPr lang="en-US" dirty="0"/>
              <a:t>-American psychologists), 1982</a:t>
            </a:r>
            <a:endParaRPr lang="en-US" dirty="0"/>
          </a:p>
          <a:p>
            <a:r>
              <a:rPr lang="en-US" dirty="0"/>
              <a:t>Introduced simulation and counterfactual thinking (“What if..”).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5" name="Picture 4" descr="WhatsApp Image 2025-11-07 at 1.48.20 AM (1)"/>
          <p:cNvPicPr>
            <a:picLocks noChangeAspect="1"/>
          </p:cNvPicPr>
          <p:nvPr/>
        </p:nvPicPr>
        <p:blipFill>
          <a:blip r:embed="rId2"/>
          <a:srcRect l="14463" t="8065" r="10537" b="5648"/>
          <a:stretch>
            <a:fillRect/>
          </a:stretch>
        </p:blipFill>
        <p:spPr>
          <a:xfrm>
            <a:off x="7447915" y="2432685"/>
            <a:ext cx="3448685" cy="36944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Near-Miss Regret Study (</a:t>
            </a:r>
            <a:r>
              <a:rPr lang="en-US" sz="3200" dirty="0" err="1"/>
              <a:t>Kahneman</a:t>
            </a:r>
            <a:r>
              <a:rPr lang="en-US" sz="3200" dirty="0"/>
              <a:t> &amp; </a:t>
            </a:r>
            <a:r>
              <a:rPr lang="en-US" sz="3200" dirty="0" err="1"/>
              <a:t>Tversky</a:t>
            </a:r>
            <a:r>
              <a:rPr lang="en-US" sz="3200" dirty="0"/>
              <a:t>, 1982)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20000"/>
          </a:bodyPr>
          <a:lstStyle/>
          <a:p>
            <a:pPr marL="0" indent="0">
              <a:buNone/>
            </a:pPr>
            <a:r>
              <a:rPr lang="en-US" dirty="0"/>
              <a:t>
</a:t>
            </a: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Method</a:t>
            </a:r>
            <a:r>
              <a:rPr lang="en-US" dirty="0"/>
              <a:t>: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Participants shown two people missing a flight: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One by 2 hours
One by 2 minutes
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Finding</a:t>
            </a:r>
            <a:r>
              <a:rPr lang="en-US" dirty="0"/>
              <a:t>: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People believed the 2-minute person felt more upset easier to imagine alternate outcome.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27417"/>
            <a:ext cx="9601196" cy="3318936"/>
          </a:xfrm>
        </p:spPr>
        <p:txBody>
          <a:bodyPr>
            <a:normAutofit lnSpcReduction="20000"/>
          </a:bodyPr>
          <a:lstStyle/>
          <a:p>
            <a:pPr marL="0" indent="0">
              <a:buNone/>
            </a:pPr>
            <a:r>
              <a:rPr lang="en-US" b="1" dirty="0" err="1"/>
              <a:t>Global</a:t>
            </a:r>
            <a:endParaRPr lang="en-US" dirty="0" err="1"/>
          </a:p>
          <a:p>
            <a:r>
              <a:rPr lang="en-US" dirty="0"/>
              <a:t>“If only studied more..” regret </a:t>
            </a:r>
            <a:endParaRPr lang="en-US" dirty="0"/>
          </a:p>
          <a:p>
            <a:r>
              <a:rPr lang="en-US" dirty="0"/>
              <a:t>Imagining accidents increases perceived risk nearly won!” feels meaningful
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Pakistan</a:t>
            </a:r>
            <a:endParaRPr lang="en-US" dirty="0"/>
          </a:p>
          <a:p>
            <a:r>
              <a:rPr lang="en-US" dirty="0"/>
              <a:t>Missing CSS exam by 5 minutes = more emotional impact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 Quo Heuristics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57145"/>
            <a:ext cx="5943600" cy="3319145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People prefer the current state and avoid change. </a:t>
            </a:r>
            <a:endParaRPr lang="en-US" b="1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Pioneers</a:t>
            </a:r>
            <a:r>
              <a:rPr lang="en-US" dirty="0"/>
              <a:t>:
</a:t>
            </a:r>
            <a:endParaRPr lang="en-US" dirty="0"/>
          </a:p>
          <a:p>
            <a:r>
              <a:rPr lang="en-US" dirty="0"/>
              <a:t>William Samuelson &amp; Richard </a:t>
            </a:r>
            <a:r>
              <a:rPr lang="en-US" dirty="0" err="1"/>
              <a:t>Zeckhauser</a:t>
            </a:r>
            <a:r>
              <a:rPr lang="en-US" dirty="0"/>
              <a:t> (American economists), 1988</a:t>
            </a:r>
            <a:endParaRPr lang="en-US" dirty="0"/>
          </a:p>
          <a:p>
            <a:r>
              <a:rPr lang="en-US" dirty="0"/>
              <a:t>Related to loss aversion (</a:t>
            </a:r>
            <a:r>
              <a:rPr lang="en-US" dirty="0" err="1"/>
              <a:t>Kahneman</a:t>
            </a:r>
            <a:r>
              <a:rPr lang="en-US" dirty="0"/>
              <a:t> &amp; </a:t>
            </a:r>
            <a:r>
              <a:rPr lang="en-US" dirty="0" err="1"/>
              <a:t>Tversky</a:t>
            </a:r>
            <a:r>
              <a:rPr lang="en-US" dirty="0"/>
              <a:t>).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5" name="Picture 4" descr="WhatsApp Image 2025-11-07 at 1.48.20 AM (2)"/>
          <p:cNvPicPr>
            <a:picLocks noChangeAspect="1"/>
          </p:cNvPicPr>
          <p:nvPr/>
        </p:nvPicPr>
        <p:blipFill>
          <a:blip r:embed="rId2"/>
          <a:srcRect l="16769" t="22685" r="7843" b="4111"/>
          <a:stretch>
            <a:fillRect/>
          </a:stretch>
        </p:blipFill>
        <p:spPr>
          <a:xfrm>
            <a:off x="7628890" y="2638425"/>
            <a:ext cx="3334385" cy="336105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Insurance Choice Study (Samuelson &amp; </a:t>
            </a:r>
            <a:r>
              <a:rPr lang="en-US" sz="3200" dirty="0" err="1"/>
              <a:t>Zeckhauser</a:t>
            </a:r>
            <a:r>
              <a:rPr lang="en-US" sz="3200" dirty="0"/>
              <a:t>, 1988)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
</a:t>
            </a:r>
            <a:r>
              <a:rPr lang="en-US" b="1" dirty="0"/>
              <a:t>Method</a:t>
            </a:r>
            <a:r>
              <a:rPr lang="en-US" dirty="0"/>
              <a:t>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Participants given options:</a:t>
            </a:r>
            <a:endParaRPr lang="en-US" dirty="0"/>
          </a:p>
          <a:p>
            <a:r>
              <a:rPr lang="en-US" dirty="0"/>
              <a:t>New insurance</a:t>
            </a:r>
            <a:endParaRPr lang="en-US" dirty="0"/>
          </a:p>
          <a:p>
            <a:r>
              <a:rPr lang="en-US" dirty="0"/>
              <a:t>Old insurance
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Finding</a:t>
            </a:r>
            <a:r>
              <a:rPr lang="en-US" dirty="0"/>
              <a:t>: Majority kept the old one even if new was cheaper &amp; better.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874010"/>
            <a:ext cx="4528820" cy="2968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Global</a:t>
            </a:r>
            <a:endParaRPr lang="en-US" sz="2000" dirty="0"/>
          </a:p>
          <a:p>
            <a:r>
              <a:rPr lang="en-US" sz="2000" dirty="0"/>
              <a:t>Keeping the same bank for years</a:t>
            </a:r>
            <a:endParaRPr lang="en-US" sz="2000" dirty="0"/>
          </a:p>
          <a:p>
            <a:r>
              <a:rPr lang="en-US" sz="2000" dirty="0"/>
              <a:t>Not upgrading phones</a:t>
            </a:r>
            <a:endParaRPr lang="en-US" sz="2000" dirty="0"/>
          </a:p>
          <a:p>
            <a:r>
              <a:rPr lang="en-US" sz="2000" dirty="0"/>
              <a:t>Staying in old policies
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6096000" y="2874010"/>
            <a:ext cx="4830445" cy="23107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indent="0">
              <a:buNone/>
            </a:pPr>
            <a:r>
              <a:rPr lang="en-US" sz="2000" b="1" dirty="0">
                <a:sym typeface="+mn-ea"/>
              </a:rPr>
              <a:t>Pakistan</a:t>
            </a:r>
            <a:endParaRPr lang="en-US" sz="2000" b="1" dirty="0">
              <a:sym typeface="+mn-ea"/>
            </a:endParaRPr>
          </a:p>
          <a:p>
            <a:pPr marL="0" indent="0">
              <a:buNone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ym typeface="+mn-ea"/>
              </a:rPr>
              <a:t>Keeping same SIM (Jazz/Telenor) for 10-15 years 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ym typeface="+mn-ea"/>
              </a:rPr>
              <a:t>Using same tutor from Matric to Intermediate 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ym typeface="+mn-ea"/>
              </a:rPr>
              <a:t>Buying from the same stall for years 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ym typeface="+mn-ea"/>
              </a:rPr>
              <a:t>Avoiding online banking due to fear of change</a:t>
            </a:r>
            <a:endParaRPr lang="en-US" sz="2000" dirty="0"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6" name="Picture 5" descr="Any Questions_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0" y="1318895"/>
            <a:ext cx="7664450" cy="46748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What Are Extra Heuristics?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2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1"/>
                </a:solidFill>
              </a:rPr>
              <a:t>Heuristics = Mental shortcuts</a:t>
            </a:r>
            <a:endParaRPr lang="en-US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Used when:</a:t>
            </a:r>
            <a:endParaRPr lang="en-US" dirty="0"/>
          </a:p>
          <a:p>
            <a:r>
              <a:rPr lang="en-US" dirty="0"/>
              <a:t>Time is limited</a:t>
            </a:r>
            <a:endParaRPr lang="en-US" dirty="0"/>
          </a:p>
          <a:p>
            <a:r>
              <a:rPr lang="en-US" dirty="0"/>
              <a:t>Information is incomplete</a:t>
            </a:r>
            <a:endParaRPr lang="en-US" dirty="0"/>
          </a:p>
          <a:p>
            <a:r>
              <a:rPr lang="en-US" dirty="0"/>
              <a:t>Emotional load is high</a:t>
            </a:r>
            <a:endParaRPr lang="en-US" dirty="0"/>
          </a:p>
          <a:p>
            <a:r>
              <a:rPr lang="en-US" dirty="0"/>
              <a:t>Cognitive resources are low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These extra </a:t>
            </a:r>
            <a:r>
              <a:rPr lang="en-US" dirty="0" err="1"/>
              <a:t>heuristi</a:t>
            </a:r>
            <a:r>
              <a:rPr lang="en-US" dirty="0"/>
              <a:t> </a:t>
            </a:r>
            <a:r>
              <a:rPr lang="en-US" dirty="0" err="1"/>
              <a:t>cs</a:t>
            </a:r>
            <a:r>
              <a:rPr lang="en-US" dirty="0"/>
              <a:t> extend beyond </a:t>
            </a:r>
            <a:r>
              <a:rPr lang="en-US" dirty="0" err="1"/>
              <a:t>Kahneman</a:t>
            </a:r>
            <a:r>
              <a:rPr lang="en-US" dirty="0"/>
              <a:t> &amp; </a:t>
            </a:r>
            <a:r>
              <a:rPr lang="en-US" dirty="0" err="1"/>
              <a:t>Tversky’s</a:t>
            </a:r>
            <a:r>
              <a:rPr lang="en-US" dirty="0"/>
              <a:t> original three.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Affect Heuristic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57145"/>
            <a:ext cx="6769735" cy="3319145"/>
          </a:xfrm>
        </p:spPr>
        <p:txBody>
          <a:bodyPr>
            <a:normAutofit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Judging risk, safety, and decisions based on emotions, not logic.</a:t>
            </a:r>
            <a:endParaRPr lang="en-US" b="1" dirty="0">
              <a:solidFill>
                <a:schemeClr val="accent1"/>
              </a:solidFill>
            </a:endParaRPr>
          </a:p>
          <a:p>
            <a:endParaRPr lang="en-US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Pioneers</a:t>
            </a:r>
            <a:r>
              <a:rPr lang="en-US" dirty="0"/>
              <a:t>:</a:t>
            </a:r>
            <a:endParaRPr lang="en-US" dirty="0"/>
          </a:p>
          <a:p>
            <a:r>
              <a:rPr lang="en-US" b="1" dirty="0"/>
              <a:t>Paul </a:t>
            </a:r>
            <a:r>
              <a:rPr lang="en-US" b="1" dirty="0" err="1"/>
              <a:t>Slovic</a:t>
            </a:r>
            <a:r>
              <a:rPr lang="en-US" dirty="0"/>
              <a:t> (American, University of Oregon), 2002. formally articulated affect heuristic</a:t>
            </a:r>
            <a:endParaRPr lang="en-US" dirty="0"/>
          </a:p>
          <a:p>
            <a:r>
              <a:rPr lang="en-US" dirty="0"/>
              <a:t> </a:t>
            </a:r>
            <a:r>
              <a:rPr lang="en-US" b="1" dirty="0" err="1"/>
              <a:t>Kahneman</a:t>
            </a:r>
            <a:r>
              <a:rPr lang="en-US" b="1" dirty="0"/>
              <a:t> </a:t>
            </a:r>
            <a:r>
              <a:rPr lang="en-US" dirty="0"/>
              <a:t>&amp; </a:t>
            </a:r>
            <a:r>
              <a:rPr lang="en-US" b="1" dirty="0" err="1"/>
              <a:t>Tversky</a:t>
            </a:r>
            <a:r>
              <a:rPr lang="en-US" b="1" dirty="0"/>
              <a:t> </a:t>
            </a:r>
            <a:r>
              <a:rPr lang="en-US" dirty="0"/>
              <a:t>connected emotions and judgment (1970s-1990s)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4" name="Picture 3" descr="WhatsApp Image 2025-11-07 at 1.48.20 A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6730" y="2557145"/>
            <a:ext cx="2994660" cy="320484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dirty="0" err="1"/>
              <a:t>Slovic</a:t>
            </a:r>
            <a:r>
              <a:rPr lang="en-US" dirty="0"/>
              <a:t> Risk Perception Studies (1980-2002)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Researcher</a:t>
            </a:r>
            <a:r>
              <a:rPr lang="en-US" dirty="0"/>
              <a:t>: Paul </a:t>
            </a:r>
            <a:r>
              <a:rPr lang="en-US" dirty="0" err="1"/>
              <a:t>Silovic</a:t>
            </a:r>
            <a:endParaRPr lang="en-US" dirty="0" err="1"/>
          </a:p>
          <a:p>
            <a:pPr marL="0" indent="0">
              <a:buNone/>
            </a:pPr>
            <a:r>
              <a:rPr lang="en-US" dirty="0"/>
              <a:t>
</a:t>
            </a:r>
            <a:r>
              <a:rPr lang="en-US" b="1" dirty="0"/>
              <a:t>Method</a:t>
            </a:r>
            <a:r>
              <a:rPr lang="en-US" dirty="0"/>
              <a:t>: Participants rated how risky or beneficial various technologies were.
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Key</a:t>
            </a:r>
            <a:r>
              <a:rPr lang="en-US" dirty="0"/>
              <a:t> </a:t>
            </a:r>
            <a:r>
              <a:rPr lang="en-US" b="1" dirty="0"/>
              <a:t>Finding</a:t>
            </a:r>
            <a:r>
              <a:rPr lang="en-US" dirty="0"/>
              <a:t>:
safer.
If something created fear (e.g., nuclear power), people judged it as highly risky regardless of statistics.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Affect Heuristics: Examples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460412"/>
            <a:ext cx="9601196" cy="33189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/>
              <a:t>Global</a:t>
            </a:r>
            <a:endParaRPr lang="en-US" sz="1800" b="1" dirty="0"/>
          </a:p>
          <a:p>
            <a:r>
              <a:rPr lang="en-US" sz="1800" dirty="0"/>
              <a:t>Avoiding flights after watching plane crash news </a:t>
            </a:r>
            <a:endParaRPr lang="en-US" sz="1800" dirty="0"/>
          </a:p>
          <a:p>
            <a:r>
              <a:rPr lang="en-US" sz="1800" dirty="0"/>
              <a:t>Attractive packaging product feels “premium”</a:t>
            </a:r>
            <a:endParaRPr lang="en-US" sz="1800" dirty="0"/>
          </a:p>
          <a:p>
            <a:r>
              <a:rPr lang="en-US" sz="1800" dirty="0"/>
              <a:t> Politicians with warm smiles seem trustworthy 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/>
              <a:t>Pakistan</a:t>
            </a:r>
            <a:endParaRPr lang="en-US" sz="1800" b="1" dirty="0"/>
          </a:p>
          <a:p>
            <a:r>
              <a:rPr lang="en-US" sz="1800" dirty="0"/>
              <a:t>Crime-heavy TV news people believe </a:t>
            </a:r>
            <a:endParaRPr lang="en-US" sz="1800" dirty="0"/>
          </a:p>
          <a:p>
            <a:r>
              <a:rPr lang="en-US" sz="1800" dirty="0"/>
              <a:t>Pakistan is unsafe everywhere”</a:t>
            </a:r>
            <a:endParaRPr lang="en-US" sz="1800" dirty="0"/>
          </a:p>
          <a:p>
            <a:r>
              <a:rPr lang="en-US" sz="1800" dirty="0"/>
              <a:t>Parents choosing schools because emotional ads show “bright futures”</a:t>
            </a:r>
            <a:endParaRPr lang="en-US" sz="1800" dirty="0"/>
          </a:p>
          <a:p>
            <a:r>
              <a:rPr lang="en-US" sz="1800" dirty="0"/>
              <a:t>Fear-based political speeches sway public opinion</a:t>
            </a: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Recognition Heuristics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57145"/>
            <a:ext cx="5864860" cy="3319145"/>
          </a:xfrm>
        </p:spPr>
        <p:txBody>
          <a:bodyPr>
            <a:normAutofit lnSpcReduction="20000"/>
          </a:bodyPr>
          <a:lstStyle/>
          <a:p>
            <a:pPr marL="0" indent="0">
              <a:buNone/>
            </a:pP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When choosing between two options, people prefer the one they recognize.</a:t>
            </a:r>
            <a:endParaRPr lang="en-US" b="1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Pioneers:</a:t>
            </a:r>
            <a:endParaRPr lang="en-US" b="1" dirty="0"/>
          </a:p>
          <a:p>
            <a:r>
              <a:rPr lang="en-US" dirty="0" err="1"/>
              <a:t>Gerd</a:t>
            </a:r>
            <a:r>
              <a:rPr lang="en-US" dirty="0"/>
              <a:t> </a:t>
            </a:r>
            <a:r>
              <a:rPr lang="en-US" dirty="0" err="1"/>
              <a:t>Gigerenzer</a:t>
            </a:r>
            <a:r>
              <a:rPr lang="en-US" dirty="0"/>
              <a:t> (German, Max Planck Institute)</a:t>
            </a:r>
            <a:endParaRPr lang="en-US" dirty="0"/>
          </a:p>
          <a:p>
            <a:r>
              <a:rPr lang="en-US" dirty="0"/>
              <a:t>Daniel Goldstein (American)</a:t>
            </a:r>
            <a:endParaRPr lang="en-US" dirty="0"/>
          </a:p>
          <a:p>
            <a:r>
              <a:rPr lang="en-US" dirty="0"/>
              <a:t>Proposed formally in 1996-1999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4" name="Picture 3" descr="WhatsApp Image 2025-11-07 at 1.48.31 AM"/>
          <p:cNvPicPr>
            <a:picLocks noChangeAspect="1"/>
          </p:cNvPicPr>
          <p:nvPr/>
        </p:nvPicPr>
        <p:blipFill>
          <a:blip r:embed="rId2"/>
          <a:srcRect l="17359" t="24626" r="13616" b="18493"/>
          <a:stretch>
            <a:fillRect/>
          </a:stretch>
        </p:blipFill>
        <p:spPr>
          <a:xfrm>
            <a:off x="7294880" y="2670810"/>
            <a:ext cx="3601720" cy="29813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 German Cities Study (Goldstein &amp; </a:t>
            </a:r>
            <a:r>
              <a:rPr lang="en-US" sz="3200" dirty="0" err="1"/>
              <a:t>Gigerenzer</a:t>
            </a:r>
            <a:r>
              <a:rPr lang="en-US" sz="3200" dirty="0"/>
              <a:t>, 1999)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Method</a:t>
            </a:r>
            <a:r>
              <a:rPr lang="en-US" dirty="0"/>
              <a:t>:
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German students were asked: “Which city is larger: San Diego or San Antonio?” Americans knew both accuracy dropped. Germans recognized only San Diego accuracy increased.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Finding</a:t>
            </a:r>
            <a:r>
              <a:rPr lang="en-US" dirty="0"/>
              <a:t>:
Recognition alone led to better decisions.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Recognition Heuristics: Examples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0000"/>
          </a:bodyPr>
          <a:lstStyle/>
          <a:p>
            <a:pPr marL="0" indent="0">
              <a:buNone/>
            </a:pPr>
            <a:r>
              <a:rPr lang="en-US" b="1" dirty="0"/>
              <a:t>Global </a:t>
            </a:r>
            <a:endParaRPr lang="en-US" dirty="0"/>
          </a:p>
          <a:p>
            <a:r>
              <a:rPr lang="en-US" dirty="0"/>
              <a:t>Choosing Apple over new tech brands </a:t>
            </a:r>
            <a:endParaRPr lang="en-US" dirty="0"/>
          </a:p>
          <a:p>
            <a:r>
              <a:rPr lang="en-US" dirty="0"/>
              <a:t>Famous political names get more votes Students prefer famous universities
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Pakistan </a:t>
            </a:r>
            <a:endParaRPr lang="en-US" b="1" dirty="0"/>
          </a:p>
          <a:p>
            <a:r>
              <a:rPr lang="en-US" dirty="0"/>
              <a:t>Coke/Pepsi &gt; unknown brands</a:t>
            </a:r>
            <a:endParaRPr lang="en-US" dirty="0"/>
          </a:p>
          <a:p>
            <a:r>
              <a:rPr lang="en-US" dirty="0"/>
              <a:t>“HEC recognized” universities chosen immediately </a:t>
            </a:r>
            <a:endParaRPr lang="en-US" dirty="0"/>
          </a:p>
          <a:p>
            <a:r>
              <a:rPr lang="en-US" dirty="0"/>
              <a:t>People vote for parties with famous surnames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 and Frugal Heuristics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57145"/>
            <a:ext cx="5714365" cy="3319145"/>
          </a:xfrm>
        </p:spPr>
        <p:txBody>
          <a:bodyPr>
            <a:normAutofit lnSpcReduction="20000"/>
          </a:bodyPr>
          <a:lstStyle/>
          <a:p>
            <a:pPr marL="0" indent="0" algn="l">
              <a:buNone/>
            </a:pP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Using simple rules with only 1-2 cues to make quick, effective decisions.
</a:t>
            </a:r>
            <a:endParaRPr lang="en-US" b="1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b="1" dirty="0"/>
              <a:t>Pioneer</a:t>
            </a:r>
            <a:r>
              <a:rPr lang="en-US" dirty="0"/>
              <a:t>:</a:t>
            </a:r>
            <a:endParaRPr lang="en-US" dirty="0"/>
          </a:p>
          <a:p>
            <a:r>
              <a:rPr lang="en-US" dirty="0" err="1"/>
              <a:t>Gerd</a:t>
            </a:r>
            <a:r>
              <a:rPr lang="en-US" dirty="0"/>
              <a:t> </a:t>
            </a:r>
            <a:r>
              <a:rPr lang="en-US" dirty="0" err="1"/>
              <a:t>Gigerenzer</a:t>
            </a:r>
            <a:r>
              <a:rPr lang="en-US" dirty="0"/>
              <a:t> (Germany), 1999 </a:t>
            </a:r>
            <a:endParaRPr lang="en-US" dirty="0"/>
          </a:p>
          <a:p>
            <a:r>
              <a:rPr lang="en-US" dirty="0"/>
              <a:t>book “Simple Heuristics That Make Us Smart”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5" name="Picture 4" descr="WhatsApp Image 2025-11-07 at 1.49.45 AM"/>
          <p:cNvPicPr>
            <a:picLocks noChangeAspect="1"/>
          </p:cNvPicPr>
          <p:nvPr/>
        </p:nvPicPr>
        <p:blipFill>
          <a:blip r:embed="rId2"/>
          <a:srcRect l="8339" t="8215" r="4267" b="8570"/>
          <a:stretch>
            <a:fillRect/>
          </a:stretch>
        </p:blipFill>
        <p:spPr>
          <a:xfrm>
            <a:off x="7310120" y="2595245"/>
            <a:ext cx="3586480" cy="341503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3827</Words>
  <Application>WPS Presentation</Application>
  <PresentationFormat>Widescreen</PresentationFormat>
  <Paragraphs>142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Arial</vt:lpstr>
      <vt:lpstr>SimSun</vt:lpstr>
      <vt:lpstr>Wingdings</vt:lpstr>
      <vt:lpstr>Arial</vt:lpstr>
      <vt:lpstr>Garamond</vt:lpstr>
      <vt:lpstr>Microsoft YaHei</vt:lpstr>
      <vt:lpstr>Arial Unicode MS</vt:lpstr>
      <vt:lpstr>Calibri</vt:lpstr>
      <vt:lpstr>Organic</vt:lpstr>
      <vt:lpstr>Extra Heuristics  </vt:lpstr>
      <vt:lpstr> What Are Extra Heuristics?</vt:lpstr>
      <vt:lpstr>Affect Heuristic </vt:lpstr>
      <vt:lpstr> Slovic Risk Perception Studies (1980-2002)</vt:lpstr>
      <vt:lpstr>Affect Heuristics: Examples </vt:lpstr>
      <vt:lpstr>Recognition Heuristics </vt:lpstr>
      <vt:lpstr> German Cities Study (Goldstein &amp; Gigerenzer, 1999)</vt:lpstr>
      <vt:lpstr>Recognition Heuristics: Examples </vt:lpstr>
      <vt:lpstr>Fast and Frugal Heuristics </vt:lpstr>
      <vt:lpstr> Heart Failure Triage Study (1999)</vt:lpstr>
      <vt:lpstr>PowerPoint 演示文稿</vt:lpstr>
      <vt:lpstr>Simulation Heuristics </vt:lpstr>
      <vt:lpstr>Near-Miss Regret Study (Kahneman &amp; Tversky, 1982)</vt:lpstr>
      <vt:lpstr>PowerPoint 演示文稿</vt:lpstr>
      <vt:lpstr>Status Quo Heuristics </vt:lpstr>
      <vt:lpstr>Insurance Choice Study (Samuelson &amp; Zeckhauser, 1988)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</dc:title>
  <dc:creator>MAC</dc:creator>
  <cp:lastModifiedBy>Administrator</cp:lastModifiedBy>
  <cp:revision>45</cp:revision>
  <dcterms:created xsi:type="dcterms:W3CDTF">2025-09-15T17:01:00Z</dcterms:created>
  <dcterms:modified xsi:type="dcterms:W3CDTF">2025-11-07T04:48:42Z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DE1EE59469234F28AB0B86612A2BCF82_12</vt:lpwstr>
  </property>
  <property fmtid="{D5CDD505-2E9C-101B-9397-08002B2CF9AE}" pid="3" name="KSOProductBuildVer">
    <vt:lpwstr>1033-12.2.0.23131</vt:lpwstr>
  </property>
</Properties>
</file>