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6" r:id="rId9"/>
    <p:sldId id="267" r:id="rId10"/>
    <p:sldId id="262" r:id="rId11"/>
    <p:sldId id="263" r:id="rId12"/>
    <p:sldId id="264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4660"/>
  </p:normalViewPr>
  <p:slideViewPr>
    <p:cSldViewPr snapToGrid="0">
      <p:cViewPr varScale="1">
        <p:scale>
          <a:sx n="80" d="100"/>
          <a:sy n="80" d="100"/>
        </p:scale>
        <p:origin x="7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4619" y="1447136"/>
            <a:ext cx="631225" cy="4273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RIT,OTT,MLT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160689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Crest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b="1" dirty="0"/>
              <a:t>prominent, narrow ridge</a:t>
            </a:r>
            <a:r>
              <a:rPr lang="en-US" dirty="0"/>
              <a:t> of bone.</a:t>
            </a:r>
          </a:p>
          <a:p>
            <a:r>
              <a:rPr lang="en-US" dirty="0"/>
              <a:t>Serves as </a:t>
            </a:r>
            <a:r>
              <a:rPr lang="en-US" b="1" dirty="0"/>
              <a:t>muscle or ligament attachment site</a:t>
            </a:r>
            <a:r>
              <a:rPr lang="en-US" dirty="0"/>
              <a:t>.</a:t>
            </a:r>
          </a:p>
          <a:p>
            <a:r>
              <a:rPr lang="en-US" dirty="0" err="1" smtClean="0"/>
              <a:t>Example:intertrochantercic</a:t>
            </a:r>
            <a:r>
              <a:rPr lang="en-US" dirty="0" smtClean="0"/>
              <a:t> crest of femur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0096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0209" y="497508"/>
            <a:ext cx="11171582" cy="582830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183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Line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b="1" dirty="0"/>
              <a:t>slight, low ridge</a:t>
            </a:r>
            <a:r>
              <a:rPr lang="en-US" dirty="0"/>
              <a:t> on a bone surface.</a:t>
            </a:r>
          </a:p>
          <a:p>
            <a:r>
              <a:rPr lang="en-US" dirty="0"/>
              <a:t>Less prominent than a crest.</a:t>
            </a:r>
          </a:p>
          <a:p>
            <a:r>
              <a:rPr lang="en-US" dirty="0"/>
              <a:t>Example: </a:t>
            </a:r>
            <a:r>
              <a:rPr lang="en-US" b="1" dirty="0"/>
              <a:t>Linea </a:t>
            </a:r>
            <a:r>
              <a:rPr lang="en-US" b="1" dirty="0" err="1"/>
              <a:t>aspera</a:t>
            </a:r>
            <a:r>
              <a:rPr lang="en-US" dirty="0"/>
              <a:t> of femur.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4336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&lt;strong&gt;Femur&lt;/strong&gt;, anterior and posterior views with labels - Appendic… | Flickr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398" y="497509"/>
            <a:ext cx="10956896" cy="5831730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8916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Fovea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b="1" dirty="0"/>
              <a:t>small pit or depression</a:t>
            </a:r>
            <a:r>
              <a:rPr lang="en-US" dirty="0"/>
              <a:t> on a bone surface.</a:t>
            </a:r>
          </a:p>
          <a:p>
            <a:r>
              <a:rPr lang="en-US" dirty="0"/>
              <a:t>May serve as an </a:t>
            </a:r>
            <a:r>
              <a:rPr lang="en-US" b="1" dirty="0"/>
              <a:t>attachment site</a:t>
            </a:r>
            <a:r>
              <a:rPr lang="en-US" dirty="0"/>
              <a:t> or for </a:t>
            </a:r>
            <a:r>
              <a:rPr lang="en-US" b="1" dirty="0"/>
              <a:t>articulation</a:t>
            </a:r>
            <a:r>
              <a:rPr lang="en-US" dirty="0"/>
              <a:t>.</a:t>
            </a:r>
          </a:p>
          <a:p>
            <a:r>
              <a:rPr lang="en-US" dirty="0"/>
              <a:t>Example: </a:t>
            </a:r>
            <a:r>
              <a:rPr lang="en-US" b="1" dirty="0"/>
              <a:t>Fovea </a:t>
            </a:r>
            <a:r>
              <a:rPr lang="en-US" b="1" dirty="0" err="1"/>
              <a:t>capitis</a:t>
            </a:r>
            <a:r>
              <a:rPr lang="en-US" dirty="0"/>
              <a:t> on the head of femur.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0743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&lt;strong&gt;Femur&lt;/strong&gt;, proximal medial view with labels - Appendicular Ske… | Flickr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844" y="421419"/>
            <a:ext cx="11052311" cy="5971430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506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Notch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</a:t>
            </a:r>
            <a:r>
              <a:rPr lang="en-US" b="1" dirty="0"/>
              <a:t>indentation or deep cut</a:t>
            </a:r>
            <a:r>
              <a:rPr lang="en-US" dirty="0"/>
              <a:t> on the edge of a bone.</a:t>
            </a:r>
          </a:p>
          <a:p>
            <a:r>
              <a:rPr lang="en-US" dirty="0"/>
              <a:t>Often allows passage of </a:t>
            </a:r>
            <a:r>
              <a:rPr lang="en-US" b="1" dirty="0"/>
              <a:t>nerves or vessels</a:t>
            </a:r>
            <a:r>
              <a:rPr lang="en-US" dirty="0"/>
              <a:t>.</a:t>
            </a:r>
          </a:p>
          <a:p>
            <a:r>
              <a:rPr lang="en-US" dirty="0" err="1" smtClean="0"/>
              <a:t>Example:suprascapular</a:t>
            </a:r>
            <a:r>
              <a:rPr lang="en-US" dirty="0" smtClean="0"/>
              <a:t> notch of scapula on posterior border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9731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5746" y="572494"/>
            <a:ext cx="11020508" cy="570836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5800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89557"/>
            <a:ext cx="631225" cy="484624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49965" y="489557"/>
            <a:ext cx="11092070" cy="590329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89556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1604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497508"/>
            <a:ext cx="11195436" cy="589534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89556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1427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Epicondyle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b="1" dirty="0"/>
              <a:t>projection above a condyle</a:t>
            </a:r>
            <a:r>
              <a:rPr lang="en-US" dirty="0"/>
              <a:t>.</a:t>
            </a:r>
          </a:p>
          <a:p>
            <a:r>
              <a:rPr lang="en-US" dirty="0"/>
              <a:t>Serves as an </a:t>
            </a:r>
            <a:r>
              <a:rPr lang="en-US" b="1" dirty="0"/>
              <a:t>attachment site for muscles and ligaments</a:t>
            </a:r>
            <a:r>
              <a:rPr lang="en-US" dirty="0"/>
              <a:t>.</a:t>
            </a:r>
          </a:p>
          <a:p>
            <a:r>
              <a:rPr lang="en-US" dirty="0"/>
              <a:t>Example: </a:t>
            </a:r>
            <a:r>
              <a:rPr lang="en-US" b="1" dirty="0"/>
              <a:t>Medial and lateral epicondyles</a:t>
            </a:r>
            <a:r>
              <a:rPr lang="en-US" dirty="0"/>
              <a:t> of the </a:t>
            </a:r>
            <a:r>
              <a:rPr lang="en-US" dirty="0" err="1"/>
              <a:t>humerus</a:t>
            </a:r>
            <a:r>
              <a:rPr lang="en-US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70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&lt;strong&gt;Humerus&lt;/strong&gt; 3d Anatomy | Doc Jana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933" y="497508"/>
            <a:ext cx="11187484" cy="5855584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138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Spine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b="1" dirty="0"/>
              <a:t>sharp, slender projection</a:t>
            </a:r>
            <a:r>
              <a:rPr lang="en-US" dirty="0"/>
              <a:t> of bone.</a:t>
            </a:r>
          </a:p>
          <a:p>
            <a:r>
              <a:rPr lang="en-US" dirty="0"/>
              <a:t>Usually serves as a </a:t>
            </a:r>
            <a:r>
              <a:rPr lang="en-US" b="1" dirty="0"/>
              <a:t>muscle attachment</a:t>
            </a:r>
            <a:r>
              <a:rPr lang="en-US" dirty="0"/>
              <a:t> point.</a:t>
            </a:r>
          </a:p>
          <a:p>
            <a:r>
              <a:rPr lang="en-US" dirty="0"/>
              <a:t>Example: </a:t>
            </a:r>
            <a:r>
              <a:rPr lang="en-US" b="1" dirty="0"/>
              <a:t>Spine of scapula</a:t>
            </a:r>
            <a:r>
              <a:rPr lang="en-US" dirty="0"/>
              <a:t>, </a:t>
            </a:r>
            <a:r>
              <a:rPr lang="en-US" b="1" dirty="0"/>
              <a:t>anterior superior iliac spine</a:t>
            </a:r>
            <a:r>
              <a:rPr lang="en-US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1431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Content Placeholder 7" descr="Acromion - Wikipedia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81" y="556591"/>
            <a:ext cx="5208104" cy="5804452"/>
          </a:xfrm>
        </p:spPr>
      </p:pic>
      <p:pic>
        <p:nvPicPr>
          <p:cNvPr id="9" name="Content Placeholder 8" descr="Frontiers | An Alternative Site for Pin Placement in External Fixation ...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9689" y="497508"/>
            <a:ext cx="6089329" cy="5863535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936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Hamulus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b="1" dirty="0"/>
              <a:t>hook-like process</a:t>
            </a:r>
            <a:r>
              <a:rPr lang="en-US" dirty="0"/>
              <a:t> of bone.</a:t>
            </a:r>
          </a:p>
          <a:p>
            <a:r>
              <a:rPr lang="en-US" dirty="0"/>
              <a:t>Found in certain bones for </a:t>
            </a:r>
            <a:r>
              <a:rPr lang="en-US" b="1" dirty="0"/>
              <a:t>ligament or tendon attachment</a:t>
            </a:r>
            <a:r>
              <a:rPr lang="en-US" dirty="0"/>
              <a:t>.</a:t>
            </a:r>
          </a:p>
          <a:p>
            <a:r>
              <a:rPr lang="en-US" dirty="0"/>
              <a:t>Example: </a:t>
            </a:r>
            <a:r>
              <a:rPr lang="en-US" b="1" dirty="0"/>
              <a:t>Pterygoid </a:t>
            </a:r>
            <a:r>
              <a:rPr lang="en-US" b="1" dirty="0" err="1"/>
              <a:t>hamulus</a:t>
            </a:r>
            <a:r>
              <a:rPr lang="en-US" dirty="0"/>
              <a:t> of sphenoid bone.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414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&lt;strong&gt;Sphenoid Bone&lt;/strong&gt;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01" y="497509"/>
            <a:ext cx="10933043" cy="5855584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7482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Ridge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b="1" dirty="0"/>
              <a:t>linear elevation</a:t>
            </a:r>
            <a:r>
              <a:rPr lang="en-US" dirty="0"/>
              <a:t> on a bone surface.</a:t>
            </a:r>
          </a:p>
          <a:p>
            <a:r>
              <a:rPr lang="en-US" dirty="0"/>
              <a:t>Often provides </a:t>
            </a:r>
            <a:r>
              <a:rPr lang="en-US" b="1" dirty="0"/>
              <a:t>attachment for muscles</a:t>
            </a:r>
            <a:r>
              <a:rPr lang="en-US" dirty="0"/>
              <a:t>.</a:t>
            </a:r>
          </a:p>
          <a:p>
            <a:r>
              <a:rPr lang="en-US" dirty="0"/>
              <a:t>Example: </a:t>
            </a:r>
            <a:r>
              <a:rPr lang="en-US" b="1" dirty="0"/>
              <a:t>Supracondylar ridge</a:t>
            </a:r>
            <a:r>
              <a:rPr lang="en-US" dirty="0"/>
              <a:t> of </a:t>
            </a:r>
            <a:r>
              <a:rPr lang="en-US" dirty="0" err="1"/>
              <a:t>humerus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416511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1" y="497509"/>
            <a:ext cx="11195438" cy="584763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4712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44</TotalTime>
  <Words>213</Words>
  <Application>Microsoft Office PowerPoint</Application>
  <PresentationFormat>Widescreen</PresentationFormat>
  <Paragraphs>36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Garamond</vt:lpstr>
      <vt:lpstr>Organic</vt:lpstr>
      <vt:lpstr>ANATOMY</vt:lpstr>
      <vt:lpstr>Epicondyle</vt:lpstr>
      <vt:lpstr>PowerPoint Presentation</vt:lpstr>
      <vt:lpstr>Spine</vt:lpstr>
      <vt:lpstr>PowerPoint Presentation</vt:lpstr>
      <vt:lpstr>Hamulus</vt:lpstr>
      <vt:lpstr>PowerPoint Presentation</vt:lpstr>
      <vt:lpstr>Ridge</vt:lpstr>
      <vt:lpstr>PowerPoint Presentation</vt:lpstr>
      <vt:lpstr>Crest</vt:lpstr>
      <vt:lpstr>PowerPoint Presentation</vt:lpstr>
      <vt:lpstr>Line</vt:lpstr>
      <vt:lpstr>PowerPoint Presentation</vt:lpstr>
      <vt:lpstr>Fovea</vt:lpstr>
      <vt:lpstr>PowerPoint Presentation</vt:lpstr>
      <vt:lpstr>Notch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Moorche</cp:lastModifiedBy>
  <cp:revision>6</cp:revision>
  <dcterms:created xsi:type="dcterms:W3CDTF">2025-11-09T06:51:31Z</dcterms:created>
  <dcterms:modified xsi:type="dcterms:W3CDTF">2025-11-09T07:36:28Z</dcterms:modified>
</cp:coreProperties>
</file>