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8" r:id="rId4"/>
    <p:sldId id="289" r:id="rId5"/>
    <p:sldId id="290" r:id="rId6"/>
    <p:sldId id="291" r:id="rId7"/>
    <p:sldId id="292" r:id="rId8"/>
    <p:sldId id="293" r:id="rId9"/>
    <p:sldId id="260" r:id="rId10"/>
    <p:sldId id="261" r:id="rId11"/>
    <p:sldId id="271" r:id="rId12"/>
    <p:sldId id="272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107058-544C-E9CB-68A4-78AA03D99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Gravity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E2741C9-0FFF-4069-5E93-A477E9C38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b="1" dirty="0" err="1" smtClean="0"/>
              <a:t>Fsc</a:t>
            </a:r>
            <a:endParaRPr lang="en-GB" b="1" dirty="0" smtClean="0"/>
          </a:p>
          <a:p>
            <a:r>
              <a:rPr lang="en-GB" b="1" dirty="0" smtClean="0"/>
              <a:t>AWAIS </a:t>
            </a:r>
            <a:r>
              <a:rPr lang="en-GB" b="1" dirty="0" smtClean="0"/>
              <a:t>HAMZA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06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1B221D-7815-9F99-6B44-05E7DEF78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Speed and Velocity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2B4C10-AFD5-521C-B9AD-7C64C6809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Speed is how fast something moves.</a:t>
            </a:r>
          </a:p>
          <a:p>
            <a:r>
              <a:rPr lang="en-US" dirty="0"/>
              <a:t>Velocity is speed with a </a:t>
            </a:r>
            <a:r>
              <a:rPr lang="en-US" b="1" dirty="0"/>
              <a:t>direction</a:t>
            </a:r>
            <a:r>
              <a:rPr lang="en-US" dirty="0" smtClean="0"/>
              <a:t>.</a:t>
            </a:r>
          </a:p>
          <a:p>
            <a:r>
              <a:rPr lang="en-US" dirty="0"/>
              <a:t>Saying Ariel the Dog runs at </a:t>
            </a:r>
            <a:r>
              <a:rPr lang="en-US" b="1" dirty="0"/>
              <a:t>9 km/h</a:t>
            </a:r>
            <a:r>
              <a:rPr lang="en-US" dirty="0"/>
              <a:t> (kilometers per hour) is a speed.</a:t>
            </a:r>
          </a:p>
          <a:p>
            <a:r>
              <a:rPr lang="en-US" dirty="0"/>
              <a:t>But saying he runs </a:t>
            </a:r>
            <a:r>
              <a:rPr lang="en-US" b="1" dirty="0"/>
              <a:t>9 km/h Westwards</a:t>
            </a:r>
            <a:r>
              <a:rPr lang="en-US" dirty="0"/>
              <a:t> is a velocity.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896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Speed </a:t>
            </a:r>
            <a:r>
              <a:rPr lang="en-US" dirty="0" err="1" smtClean="0"/>
              <a:t>vs</a:t>
            </a:r>
            <a:r>
              <a:rPr lang="en-US" dirty="0" smtClean="0"/>
              <a:t> Velocity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7759181"/>
              </p:ext>
            </p:extLst>
          </p:nvPr>
        </p:nvGraphicFramePr>
        <p:xfrm>
          <a:off x="1295400" y="3484880"/>
          <a:ext cx="9601200" cy="1463040"/>
        </p:xfrm>
        <a:graphic>
          <a:graphicData uri="http://schemas.openxmlformats.org/drawingml/2006/table">
            <a:tbl>
              <a:tblPr/>
              <a:tblGrid>
                <a:gridCol w="3200400"/>
                <a:gridCol w="3200400"/>
                <a:gridCol w="3200400"/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bg1"/>
                          </a:solidFill>
                          <a:effectLst/>
                        </a:rPr>
                        <a:t>Speed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08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bg1"/>
                          </a:solidFill>
                          <a:effectLst/>
                        </a:rPr>
                        <a:t>Velocity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080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bg1"/>
                          </a:solidFill>
                          <a:effectLst/>
                        </a:rPr>
                        <a:t>Has: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A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  <a:effectLst/>
                        </a:rPr>
                        <a:t>magnitude</a:t>
                      </a:r>
                      <a:endParaRPr lang="en-US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A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>
                          <a:solidFill>
                            <a:schemeClr val="bg1"/>
                          </a:solidFill>
                          <a:effectLst/>
                        </a:rPr>
                        <a:t>magnitude</a:t>
                      </a:r>
                      <a:r>
                        <a:rPr lang="en-US">
                          <a:solidFill>
                            <a:schemeClr val="bg1"/>
                          </a:solidFill>
                          <a:effectLst/>
                        </a:rPr>
                        <a:t> and </a:t>
                      </a:r>
                      <a:r>
                        <a:rPr lang="en-US" b="1">
                          <a:solidFill>
                            <a:schemeClr val="bg1"/>
                          </a:solidFill>
                          <a:effectLst/>
                        </a:rPr>
                        <a:t>direction</a:t>
                      </a:r>
                      <a:endParaRPr lang="en-US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A2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  <a:effectLst/>
                        </a:rPr>
                        <a:t>Example: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A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60 km/h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A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60 km/h North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A2E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>
                          <a:solidFill>
                            <a:schemeClr val="bg1"/>
                          </a:solidFill>
                          <a:effectLst/>
                        </a:rPr>
                        <a:t>Example: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A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>
                          <a:solidFill>
                            <a:schemeClr val="bg1"/>
                          </a:solidFill>
                          <a:effectLst/>
                        </a:rPr>
                        <a:t>5 m/s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A2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bg1"/>
                          </a:solidFill>
                          <a:effectLst/>
                        </a:rPr>
                        <a:t>5 m/s upwards</a:t>
                      </a:r>
                    </a:p>
                  </a:txBody>
                  <a:tcPr anchor="ctr">
                    <a:lnL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A0C0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51A2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652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Speed </a:t>
            </a:r>
            <a:r>
              <a:rPr lang="en-US" dirty="0"/>
              <a:t>is measured as distance moved over time.</a:t>
            </a:r>
          </a:p>
          <a:p>
            <a:r>
              <a:rPr lang="en-US" dirty="0"/>
              <a:t>Speed </a:t>
            </a:r>
            <a:r>
              <a:rPr lang="en-US" i="1" dirty="0"/>
              <a:t>=</a:t>
            </a:r>
            <a:r>
              <a:rPr lang="en-US" dirty="0"/>
              <a:t> </a:t>
            </a:r>
            <a:r>
              <a:rPr lang="en-US" i="1" dirty="0" smtClean="0"/>
              <a:t>Distance/</a:t>
            </a:r>
            <a:r>
              <a:rPr lang="en-US" b="1" dirty="0" smtClean="0"/>
              <a:t>Time</a:t>
            </a:r>
          </a:p>
          <a:p>
            <a:r>
              <a:rPr lang="en-US" dirty="0"/>
              <a:t>Example: A car travels 50 km in one hour.</a:t>
            </a:r>
          </a:p>
          <a:p>
            <a:r>
              <a:rPr lang="en-US" dirty="0"/>
              <a:t>Its average speed is 50 km per hour (50 km/h)</a:t>
            </a:r>
          </a:p>
          <a:p>
            <a:r>
              <a:rPr lang="en-US" dirty="0"/>
              <a:t>Speed </a:t>
            </a:r>
            <a:r>
              <a:rPr lang="en-US" i="1" dirty="0"/>
              <a:t>=</a:t>
            </a:r>
            <a:r>
              <a:rPr lang="en-US" dirty="0"/>
              <a:t> </a:t>
            </a:r>
            <a:r>
              <a:rPr lang="en-US" i="1" dirty="0" smtClean="0"/>
              <a:t>Distance/</a:t>
            </a:r>
            <a:r>
              <a:rPr lang="en-US" b="1" dirty="0" smtClean="0"/>
              <a:t>Time</a:t>
            </a:r>
            <a:r>
              <a:rPr lang="en-US" dirty="0"/>
              <a:t> </a:t>
            </a:r>
            <a:r>
              <a:rPr lang="en-US" i="1" dirty="0"/>
              <a:t>=</a:t>
            </a:r>
            <a:r>
              <a:rPr lang="en-US" dirty="0"/>
              <a:t> </a:t>
            </a:r>
            <a:r>
              <a:rPr lang="en-US" i="1" dirty="0"/>
              <a:t>50 </a:t>
            </a:r>
            <a:r>
              <a:rPr lang="en-US" i="1" dirty="0" smtClean="0"/>
              <a:t>km</a:t>
            </a:r>
            <a:r>
              <a:rPr lang="en-US" b="1" dirty="0" smtClean="0"/>
              <a:t>/1 </a:t>
            </a:r>
            <a:r>
              <a:rPr lang="en-US" b="1" dirty="0"/>
              <a:t>hour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234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057400"/>
            <a:ext cx="10820400" cy="4343400"/>
          </a:xfrm>
        </p:spPr>
      </p:pic>
    </p:spTree>
    <p:extLst>
      <p:ext uri="{BB962C8B-B14F-4D97-AF65-F5344CB8AC3E}">
        <p14:creationId xmlns:p14="http://schemas.microsoft.com/office/powerpoint/2010/main" val="3058926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Speed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362200"/>
            <a:ext cx="9372600" cy="3886200"/>
          </a:xfrm>
        </p:spPr>
      </p:pic>
    </p:spTree>
    <p:extLst>
      <p:ext uri="{BB962C8B-B14F-4D97-AF65-F5344CB8AC3E}">
        <p14:creationId xmlns:p14="http://schemas.microsoft.com/office/powerpoint/2010/main" val="1901698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Velocity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057400"/>
            <a:ext cx="10439400" cy="4191000"/>
          </a:xfrm>
        </p:spPr>
      </p:pic>
    </p:spTree>
    <p:extLst>
      <p:ext uri="{BB962C8B-B14F-4D97-AF65-F5344CB8AC3E}">
        <p14:creationId xmlns:p14="http://schemas.microsoft.com/office/powerpoint/2010/main" val="3073314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Comparison Table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3518522"/>
              </p:ext>
            </p:extLst>
          </p:nvPr>
        </p:nvGraphicFramePr>
        <p:xfrm>
          <a:off x="1295400" y="3119120"/>
          <a:ext cx="9601200" cy="2194560"/>
        </p:xfrm>
        <a:graphic>
          <a:graphicData uri="http://schemas.openxmlformats.org/drawingml/2006/table">
            <a:tbl>
              <a:tblPr/>
              <a:tblGrid>
                <a:gridCol w="3200400"/>
                <a:gridCol w="3200400"/>
                <a:gridCol w="3200400"/>
              </a:tblGrid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Speed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Velocity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/>
                        <a:t>Definition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How fast an object moves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How fast and in what direction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Type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Scalar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Vector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Formula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Distance / 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Displacement / Time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Example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10 m/s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10 m/s East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/>
                        <a:t>Direction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/>
                        <a:t>Not needed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/>
                        <a:t>Required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8271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Acceleration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Definition:</a:t>
            </a:r>
          </a:p>
          <a:p>
            <a:r>
              <a:rPr lang="en-US" dirty="0"/>
              <a:t>Acceleration is the </a:t>
            </a:r>
            <a:r>
              <a:rPr lang="en-US" b="1" dirty="0"/>
              <a:t>rate at which the velocity of an object changes</a:t>
            </a:r>
            <a:r>
              <a:rPr lang="en-US" dirty="0"/>
              <a:t>.</a:t>
            </a:r>
          </a:p>
          <a:p>
            <a:r>
              <a:rPr lang="en-US" dirty="0"/>
              <a:t>If an object </a:t>
            </a:r>
            <a:r>
              <a:rPr lang="en-US" b="1" dirty="0"/>
              <a:t>speeds up, slows down, or changes direction</a:t>
            </a:r>
            <a:r>
              <a:rPr lang="en-US" dirty="0"/>
              <a:t>, it is accelerating.</a:t>
            </a:r>
          </a:p>
          <a:p>
            <a:r>
              <a:rPr lang="en-US" b="1" dirty="0"/>
              <a:t>Type:</a:t>
            </a:r>
            <a:r>
              <a:rPr lang="en-US" dirty="0"/>
              <a:t> Vector (has magnitude and direction)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89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Acceleration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86000"/>
            <a:ext cx="9220200" cy="3886200"/>
          </a:xfrm>
        </p:spPr>
      </p:pic>
    </p:spTree>
    <p:extLst>
      <p:ext uri="{BB962C8B-B14F-4D97-AF65-F5344CB8AC3E}">
        <p14:creationId xmlns:p14="http://schemas.microsoft.com/office/powerpoint/2010/main" val="3543053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Types of Acceleration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286000"/>
            <a:ext cx="9677400" cy="3886200"/>
          </a:xfrm>
        </p:spPr>
      </p:pic>
    </p:spTree>
    <p:extLst>
      <p:ext uri="{BB962C8B-B14F-4D97-AF65-F5344CB8AC3E}">
        <p14:creationId xmlns:p14="http://schemas.microsoft.com/office/powerpoint/2010/main" val="3017928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D6514E-717E-BFA4-1131-AF719BF2E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Gravity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8DD9BD-DF91-1EDF-F7D5-8AB0B91AB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Definition: </a:t>
            </a:r>
            <a:r>
              <a:rPr lang="en-US" dirty="0" smtClean="0"/>
              <a:t>is </a:t>
            </a:r>
            <a:r>
              <a:rPr lang="en-US" dirty="0"/>
              <a:t>the </a:t>
            </a:r>
            <a:r>
              <a:rPr lang="en-US" b="1" dirty="0"/>
              <a:t>force of attraction between two masses</a:t>
            </a:r>
            <a:r>
              <a:rPr lang="en-US" dirty="0"/>
              <a:t>. On Earth, it pulls objects toward the center of the planet.</a:t>
            </a:r>
          </a:p>
          <a:p>
            <a:r>
              <a:rPr lang="en-US" b="1" dirty="0"/>
              <a:t>Key Concept:</a:t>
            </a:r>
          </a:p>
          <a:p>
            <a:r>
              <a:rPr lang="en-US" dirty="0"/>
              <a:t>All objects with mass experience gravity.</a:t>
            </a:r>
          </a:p>
          <a:p>
            <a:r>
              <a:rPr lang="en-US" dirty="0"/>
              <a:t>The acceleration due to gravity on Earth is </a:t>
            </a:r>
            <a:r>
              <a:rPr lang="en-US" dirty="0" smtClean="0"/>
              <a:t>approximately: g=9.8</a:t>
            </a:r>
            <a:r>
              <a:rPr lang="en-US" dirty="0"/>
              <a:t> </a:t>
            </a:r>
            <a:r>
              <a:rPr lang="en-US" dirty="0" smtClean="0"/>
              <a:t>m/s2</a:t>
            </a:r>
          </a:p>
        </p:txBody>
      </p:sp>
    </p:spTree>
    <p:extLst>
      <p:ext uri="{BB962C8B-B14F-4D97-AF65-F5344CB8AC3E}">
        <p14:creationId xmlns:p14="http://schemas.microsoft.com/office/powerpoint/2010/main" val="323691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Acceleration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75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Gravity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Formula:</a:t>
            </a:r>
          </a:p>
          <a:p>
            <a:r>
              <a:rPr lang="en-US" dirty="0"/>
              <a:t>F=</a:t>
            </a:r>
            <a:r>
              <a:rPr lang="en-US" dirty="0" err="1"/>
              <a:t>m×g</a:t>
            </a:r>
            <a:endParaRPr lang="en-US" dirty="0"/>
          </a:p>
          <a:p>
            <a:r>
              <a:rPr lang="en-US" dirty="0"/>
              <a:t>Where:</a:t>
            </a:r>
          </a:p>
          <a:p>
            <a:r>
              <a:rPr lang="en-US" dirty="0"/>
              <a:t>F= Force due to gravity (weight)</a:t>
            </a:r>
          </a:p>
          <a:p>
            <a:r>
              <a:rPr lang="en-US" dirty="0"/>
              <a:t>m = Mass of the object</a:t>
            </a:r>
          </a:p>
          <a:p>
            <a:r>
              <a:rPr lang="en-US" dirty="0"/>
              <a:t>g = Acceleration due to gravity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101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Acceleration Due to Gravity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133600"/>
            <a:ext cx="8915400" cy="3886200"/>
          </a:xfrm>
        </p:spPr>
      </p:pic>
    </p:spTree>
    <p:extLst>
      <p:ext uri="{BB962C8B-B14F-4D97-AF65-F5344CB8AC3E}">
        <p14:creationId xmlns:p14="http://schemas.microsoft.com/office/powerpoint/2010/main" val="186827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Universal Law of Gravitation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362200"/>
            <a:ext cx="9372600" cy="3505200"/>
          </a:xfrm>
        </p:spPr>
      </p:pic>
    </p:spTree>
    <p:extLst>
      <p:ext uri="{BB962C8B-B14F-4D97-AF65-F5344CB8AC3E}">
        <p14:creationId xmlns:p14="http://schemas.microsoft.com/office/powerpoint/2010/main" val="422365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Weightlessness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Occurs when </a:t>
            </a:r>
            <a:r>
              <a:rPr lang="en-US" b="1" dirty="0"/>
              <a:t>no net gravitational force acts on an object</a:t>
            </a:r>
            <a:r>
              <a:rPr lang="en-US" dirty="0"/>
              <a:t> (free fall or orbit).</a:t>
            </a:r>
          </a:p>
          <a:p>
            <a:r>
              <a:rPr lang="en-US" dirty="0"/>
              <a:t>Astronauts in space </a:t>
            </a:r>
            <a:r>
              <a:rPr lang="en-US" b="1" dirty="0"/>
              <a:t>feel weightless</a:t>
            </a:r>
            <a:r>
              <a:rPr lang="en-US" dirty="0"/>
              <a:t> even though gravity exists.</a:t>
            </a:r>
          </a:p>
          <a:p>
            <a:r>
              <a:rPr lang="en-US" b="1" dirty="0"/>
              <a:t>Example:</a:t>
            </a:r>
            <a:r>
              <a:rPr lang="en-US" dirty="0"/>
              <a:t> Space shuttle orbiting Earth.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32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Center of Gravity &amp; Gravity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Center of Gravity:</a:t>
            </a:r>
            <a:r>
              <a:rPr lang="en-US" dirty="0"/>
              <a:t> Point where </a:t>
            </a:r>
            <a:r>
              <a:rPr lang="en-US" b="1" dirty="0"/>
              <a:t>weight appears to act</a:t>
            </a:r>
            <a:r>
              <a:rPr lang="en-US" dirty="0"/>
              <a:t>.</a:t>
            </a:r>
          </a:p>
          <a:p>
            <a:r>
              <a:rPr lang="en-US" dirty="0"/>
              <a:t>Stability depends on the position of center of gravity:</a:t>
            </a:r>
          </a:p>
          <a:p>
            <a:pPr lvl="1"/>
            <a:r>
              <a:rPr lang="en-US" dirty="0"/>
              <a:t>Lower CG → more stable</a:t>
            </a:r>
          </a:p>
          <a:p>
            <a:pPr lvl="1"/>
            <a:r>
              <a:rPr lang="en-US" dirty="0"/>
              <a:t>Higher CG → less stable</a:t>
            </a:r>
          </a:p>
          <a:p>
            <a:r>
              <a:rPr lang="en-US" b="1" dirty="0"/>
              <a:t>Example:</a:t>
            </a:r>
            <a:endParaRPr lang="en-US" dirty="0"/>
          </a:p>
          <a:p>
            <a:r>
              <a:rPr lang="en-US" dirty="0"/>
              <a:t>Upright human → CG near navel</a:t>
            </a:r>
          </a:p>
          <a:p>
            <a:r>
              <a:rPr lang="en-US" dirty="0"/>
              <a:t>Rod → CG at midpoint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305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Effects of Gravity in Daily Life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Objects fall when dropped.</a:t>
            </a:r>
          </a:p>
          <a:p>
            <a:r>
              <a:rPr lang="en-US" dirty="0"/>
              <a:t>Keeps planets in orbit around the Sun.</a:t>
            </a:r>
          </a:p>
          <a:p>
            <a:r>
              <a:rPr lang="en-US" dirty="0"/>
              <a:t>Tides caused by Moon’s gravitational pull.</a:t>
            </a:r>
          </a:p>
          <a:p>
            <a:r>
              <a:rPr lang="en-US" dirty="0"/>
              <a:t>Determines weight on different planets.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81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4079D2-5F87-4C8A-1A83-09FF8C557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6B3B8B-29F6-C1B8-F433-2E8E1EBD7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Mass of object = 10 kg</a:t>
            </a:r>
          </a:p>
          <a:p>
            <a:r>
              <a:rPr lang="en-US" dirty="0"/>
              <a:t>Gravity g=9.8 </a:t>
            </a:r>
            <a:r>
              <a:rPr lang="en-US" dirty="0" smtClean="0"/>
              <a:t>m/s2</a:t>
            </a:r>
            <a:endParaRPr lang="en-US" dirty="0"/>
          </a:p>
          <a:p>
            <a:r>
              <a:rPr lang="en-US" b="1" dirty="0"/>
              <a:t>Key Point:</a:t>
            </a:r>
            <a:endParaRPr lang="en-US" dirty="0"/>
          </a:p>
          <a:p>
            <a:r>
              <a:rPr lang="en-US" dirty="0"/>
              <a:t>Gravity is a force, while weight is the measurement of that force on Earth.</a:t>
            </a:r>
          </a:p>
        </p:txBody>
      </p:sp>
    </p:spTree>
    <p:extLst>
      <p:ext uri="{BB962C8B-B14F-4D97-AF65-F5344CB8AC3E}">
        <p14:creationId xmlns:p14="http://schemas.microsoft.com/office/powerpoint/2010/main" val="163147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348</Words>
  <Application>Microsoft Office PowerPoint</Application>
  <PresentationFormat>Custom</PresentationFormat>
  <Paragraphs>93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Organic</vt:lpstr>
      <vt:lpstr>Gravity</vt:lpstr>
      <vt:lpstr>Gravity</vt:lpstr>
      <vt:lpstr>Gravity</vt:lpstr>
      <vt:lpstr>Acceleration Due to Gravity</vt:lpstr>
      <vt:lpstr>Universal Law of Gravitation</vt:lpstr>
      <vt:lpstr>Weightlessness</vt:lpstr>
      <vt:lpstr>Center of Gravity &amp; Gravity Effects</vt:lpstr>
      <vt:lpstr>Effects of Gravity in Daily Life</vt:lpstr>
      <vt:lpstr>Example:</vt:lpstr>
      <vt:lpstr>Speed and Velocity</vt:lpstr>
      <vt:lpstr>Speed vs Velocity</vt:lpstr>
      <vt:lpstr>Speed</vt:lpstr>
      <vt:lpstr>Speed</vt:lpstr>
      <vt:lpstr>Speed</vt:lpstr>
      <vt:lpstr>Velocity</vt:lpstr>
      <vt:lpstr>Simple Comparison Table</vt:lpstr>
      <vt:lpstr>Acceleration</vt:lpstr>
      <vt:lpstr>Acceleration</vt:lpstr>
      <vt:lpstr>Types of Acceleration</vt:lpstr>
      <vt:lpstr>Acceleration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Danish Nadeem</dc:creator>
  <cp:lastModifiedBy>user</cp:lastModifiedBy>
  <cp:revision>8</cp:revision>
  <dcterms:created xsi:type="dcterms:W3CDTF">2025-10-20T09:30:36Z</dcterms:created>
  <dcterms:modified xsi:type="dcterms:W3CDTF">2025-11-09T22:39:48Z</dcterms:modified>
</cp:coreProperties>
</file>