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BASIC MEDICAL SCIENCE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FSC MEDICAL TECHNOLOGIES I</a:t>
            </a:r>
          </a:p>
          <a:p>
            <a:r>
              <a:rPr lang="en-US" b="1" dirty="0"/>
              <a:t>DR DANISH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897" y="1423282"/>
            <a:ext cx="834887" cy="44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16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 Saddle Joint:    </a:t>
            </a:r>
            <a:endParaRPr lang="en-US" dirty="0"/>
          </a:p>
          <a:p>
            <a:r>
              <a:rPr lang="en-US" dirty="0"/>
              <a:t> The carpometacarpal joint of the thumb is an example.    </a:t>
            </a:r>
          </a:p>
          <a:p>
            <a:r>
              <a:rPr lang="en-US" dirty="0"/>
              <a:t> Allows a greater range of motion than a </a:t>
            </a:r>
            <a:r>
              <a:rPr lang="en-US" dirty="0" err="1"/>
              <a:t>condyloid</a:t>
            </a:r>
            <a:r>
              <a:rPr lang="en-US" dirty="0"/>
              <a:t> joint.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335" y="534283"/>
            <a:ext cx="834887" cy="69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39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keleton duskit &lt;strong&gt;saddle&lt;/strong&gt; 3D Models | Page 1 | STLFind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33" y="667910"/>
            <a:ext cx="10559332" cy="55738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335" y="534283"/>
            <a:ext cx="834887" cy="69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304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Continued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 Gliding Joint:    </a:t>
            </a:r>
            <a:endParaRPr lang="en-US" dirty="0"/>
          </a:p>
          <a:p>
            <a:r>
              <a:rPr lang="en-US" dirty="0"/>
              <a:t>These joints allow sliding or gliding movements between bones.    </a:t>
            </a:r>
          </a:p>
          <a:p>
            <a:r>
              <a:rPr lang="en-US" dirty="0"/>
              <a:t>Examples include the </a:t>
            </a:r>
            <a:r>
              <a:rPr lang="en-US" dirty="0" err="1"/>
              <a:t>intercarpal</a:t>
            </a:r>
            <a:r>
              <a:rPr lang="en-US" dirty="0"/>
              <a:t> and </a:t>
            </a:r>
            <a:r>
              <a:rPr lang="en-US" dirty="0" err="1"/>
              <a:t>intertarsal</a:t>
            </a:r>
            <a:r>
              <a:rPr lang="en-US" dirty="0"/>
              <a:t> joints.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335" y="534283"/>
            <a:ext cx="834887" cy="69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962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Components of synovial joints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Articular Cartilage: </a:t>
            </a:r>
          </a:p>
          <a:p>
            <a:r>
              <a:rPr lang="en-US" dirty="0"/>
              <a:t>Hyaline cartilage covering the ends of bones, providing a smooth, frictionless surface for movement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335" y="534283"/>
            <a:ext cx="834887" cy="69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71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&lt;strong&gt;Articular&lt;/strong&gt; disk - wikidoc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82" y="659958"/>
            <a:ext cx="10591137" cy="551025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335" y="534283"/>
            <a:ext cx="834887" cy="69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7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Continued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 Joint Capsule:</a:t>
            </a:r>
          </a:p>
          <a:p>
            <a:r>
              <a:rPr lang="en-US" b="1" dirty="0"/>
              <a:t> </a:t>
            </a:r>
            <a:r>
              <a:rPr lang="en-US" dirty="0"/>
              <a:t>A fibrous capsule surrounding the joint, consisting of an outer layer (fibrous membrane) and an inner layer (synovial membrane).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335" y="534283"/>
            <a:ext cx="834887" cy="69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723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ynovial &lt;strong&gt;Joints&lt;/strong&gt; | Anatomy and Physiology I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47" y="667910"/>
            <a:ext cx="10416208" cy="553410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335" y="534283"/>
            <a:ext cx="834887" cy="69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37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Continued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Synovial Fluid</a:t>
            </a:r>
            <a:r>
              <a:rPr lang="en-US" dirty="0"/>
              <a:t>: </a:t>
            </a:r>
          </a:p>
          <a:p>
            <a:r>
              <a:rPr lang="en-US" dirty="0"/>
              <a:t>A lubricating fluid within the synovial cavity, reducing friction and nourishing the articular cartilage.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335" y="534283"/>
            <a:ext cx="834887" cy="69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78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Continued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- Ligaments</a:t>
            </a:r>
            <a:r>
              <a:rPr lang="en-US" dirty="0"/>
              <a:t>: Tough bands of fibrous connective tissue that connect bone to bone, providing stability and reinforcement.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335" y="534283"/>
            <a:ext cx="834887" cy="69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744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rist &lt;strong&gt;ligaments&lt;/strong&gt; | Radiology Reference Article | &lt;strong&gt;Radiopaedia.org&lt;/strong&gt;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77" y="604299"/>
            <a:ext cx="10670650" cy="562157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335" y="534283"/>
            <a:ext cx="834887" cy="69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98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Synovial Joints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common type of joint in the pelvic region. </a:t>
            </a:r>
          </a:p>
          <a:p>
            <a:r>
              <a:rPr lang="en-US" dirty="0"/>
              <a:t>Provide the greatest range of movement.</a:t>
            </a:r>
          </a:p>
          <a:p>
            <a:r>
              <a:rPr lang="en-US" dirty="0"/>
              <a:t>Characterized by a synovial cavity filled with synovial fluid. </a:t>
            </a:r>
          </a:p>
          <a:p>
            <a:r>
              <a:rPr lang="en-US" dirty="0"/>
              <a:t>Classified into six types based on structural features and movement capabilities.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335" y="534283"/>
            <a:ext cx="834887" cy="69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85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Continued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- </a:t>
            </a:r>
            <a:r>
              <a:rPr lang="en-US" b="1" dirty="0" err="1"/>
              <a:t>Bursae</a:t>
            </a:r>
            <a:r>
              <a:rPr lang="en-US" b="1" dirty="0"/>
              <a:t>: </a:t>
            </a:r>
          </a:p>
          <a:p>
            <a:r>
              <a:rPr lang="en-US" dirty="0"/>
              <a:t>Small fluid-filled sacs located near joints, reducing friction between tendons, ligaments, and bones.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335" y="534283"/>
            <a:ext cx="834887" cy="69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94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9.4 Synovial Joints – Anatomy &amp; Physiology 2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82" y="556591"/>
            <a:ext cx="10511623" cy="567723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335" y="534283"/>
            <a:ext cx="834887" cy="69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909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Continued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- Menisci: </a:t>
            </a:r>
          </a:p>
          <a:p>
            <a:r>
              <a:rPr lang="en-US" dirty="0"/>
              <a:t>Fibrocartilage discs found in certain synovial joints</a:t>
            </a:r>
          </a:p>
          <a:p>
            <a:r>
              <a:rPr lang="en-US" dirty="0"/>
              <a:t> (e.g., knee), providing stability, cushioning, and improving congruence between joint surfaces.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335" y="534283"/>
            <a:ext cx="834887" cy="69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9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Text &lt;strong&gt;Question&lt;/strong&gt; Blog &lt;strong&gt;Questions&lt;/strong&gt; Logo &lt;strong&gt;Any&lt;/strong&gt; Transparent HQ PNG Download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71" y="442453"/>
            <a:ext cx="10451690" cy="5692876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335" y="534283"/>
            <a:ext cx="834887" cy="69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74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le:&lt;strong&gt;Thank you&lt;/strong&gt; trashcan.jpg - Wikimedia Common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13" y="580103"/>
            <a:ext cx="10599174" cy="571254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335" y="534283"/>
            <a:ext cx="834887" cy="69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59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Synovial Joints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1" dirty="0"/>
              <a:t>Hinge Joint:    </a:t>
            </a:r>
          </a:p>
          <a:p>
            <a:r>
              <a:rPr lang="en-US" b="1" dirty="0"/>
              <a:t> </a:t>
            </a:r>
            <a:r>
              <a:rPr lang="en-US" dirty="0"/>
              <a:t>Movement in one plane (flexion and extension).    </a:t>
            </a:r>
          </a:p>
          <a:p>
            <a:r>
              <a:rPr lang="en-US" b="1" dirty="0"/>
              <a:t>Examples: </a:t>
            </a:r>
            <a:r>
              <a:rPr lang="en-US" dirty="0"/>
              <a:t>elbow and knee joints.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335" y="534283"/>
            <a:ext cx="834887" cy="69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143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&lt;strong&gt;Hinge joint&lt;/strong&gt; - Wikipedi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5" y="652007"/>
            <a:ext cx="10479819" cy="5486399"/>
          </a:xfrm>
        </p:spPr>
      </p:pic>
    </p:spTree>
    <p:extLst>
      <p:ext uri="{BB962C8B-B14F-4D97-AF65-F5344CB8AC3E}">
        <p14:creationId xmlns:p14="http://schemas.microsoft.com/office/powerpoint/2010/main" val="1642701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1" dirty="0"/>
              <a:t>Pivot Joint:    </a:t>
            </a:r>
            <a:endParaRPr lang="en-US" dirty="0"/>
          </a:p>
          <a:p>
            <a:r>
              <a:rPr lang="en-US" dirty="0"/>
              <a:t>Allows rotation around a central axis.    </a:t>
            </a:r>
          </a:p>
          <a:p>
            <a:r>
              <a:rPr lang="en-US" dirty="0"/>
              <a:t> Seen in the proximal radioulnar joint.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335" y="534283"/>
            <a:ext cx="834887" cy="69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7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&lt;strong&gt;Pivot&lt;/strong&gt; &lt;strong&gt;Joints&lt;/strong&gt;: Definition, Diagram, &amp; its Examples - GeeksforGeek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82" y="675861"/>
            <a:ext cx="10583185" cy="562157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230" y="291914"/>
            <a:ext cx="834887" cy="69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36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- Ball-and-Socket Joint:    </a:t>
            </a:r>
          </a:p>
          <a:p>
            <a:r>
              <a:rPr lang="en-US" dirty="0"/>
              <a:t> Movement in multiple directions.    </a:t>
            </a:r>
          </a:p>
          <a:p>
            <a:r>
              <a:rPr lang="en-US" dirty="0"/>
              <a:t> Examples: hip and shoulder joints.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335" y="534283"/>
            <a:ext cx="834887" cy="69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71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- </a:t>
            </a:r>
            <a:r>
              <a:rPr lang="en-US" b="1" dirty="0" err="1"/>
              <a:t>Condyloid</a:t>
            </a:r>
            <a:r>
              <a:rPr lang="en-US" b="1" dirty="0"/>
              <a:t> Joint:    </a:t>
            </a:r>
            <a:endParaRPr lang="en-US" dirty="0"/>
          </a:p>
          <a:p>
            <a:r>
              <a:rPr lang="en-US" dirty="0"/>
              <a:t>Found in the metacarpophalangeal joints.    </a:t>
            </a:r>
          </a:p>
          <a:p>
            <a:r>
              <a:rPr lang="en-US" dirty="0"/>
              <a:t>Movement in two planes (biaxial movement).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335" y="534283"/>
            <a:ext cx="834887" cy="69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28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iomechanics study guide 2 Flashcards | Quizle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33" y="636104"/>
            <a:ext cx="10551381" cy="551025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335" y="534283"/>
            <a:ext cx="834887" cy="69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6799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</TotalTime>
  <Words>323</Words>
  <Application>Microsoft Office PowerPoint</Application>
  <PresentationFormat>Widescreen</PresentationFormat>
  <Paragraphs>50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Organic</vt:lpstr>
      <vt:lpstr>BASIC MEDICAL SCIENCE</vt:lpstr>
      <vt:lpstr>Synovial Joints</vt:lpstr>
      <vt:lpstr>Types of Synovial Joints</vt:lpstr>
      <vt:lpstr>PowerPoint Presentation</vt:lpstr>
      <vt:lpstr>Continued</vt:lpstr>
      <vt:lpstr>PowerPoint Presentation</vt:lpstr>
      <vt:lpstr>Continued</vt:lpstr>
      <vt:lpstr>Continued</vt:lpstr>
      <vt:lpstr>PowerPoint Presentation</vt:lpstr>
      <vt:lpstr>Continued</vt:lpstr>
      <vt:lpstr>PowerPoint Presentation</vt:lpstr>
      <vt:lpstr>Continued </vt:lpstr>
      <vt:lpstr>Components of synovial joints</vt:lpstr>
      <vt:lpstr>PowerPoint Presentation</vt:lpstr>
      <vt:lpstr>Continued </vt:lpstr>
      <vt:lpstr>PowerPoint Presentation</vt:lpstr>
      <vt:lpstr>Continued </vt:lpstr>
      <vt:lpstr>Continued </vt:lpstr>
      <vt:lpstr>PowerPoint Presentation</vt:lpstr>
      <vt:lpstr>Continued </vt:lpstr>
      <vt:lpstr>PowerPoint Presentation</vt:lpstr>
      <vt:lpstr>Continued 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MEDICAL SCIENCE</dc:title>
  <dc:creator>Moorche</dc:creator>
  <cp:lastModifiedBy>Hafsa R</cp:lastModifiedBy>
  <cp:revision>7</cp:revision>
  <dcterms:created xsi:type="dcterms:W3CDTF">2025-11-03T14:20:50Z</dcterms:created>
  <dcterms:modified xsi:type="dcterms:W3CDTF">2025-11-06T13:50:38Z</dcterms:modified>
</cp:coreProperties>
</file>