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6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BEHAVIOURAL SCIENCES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BS RIT,OTT</a:t>
            </a:r>
          </a:p>
          <a:p>
            <a:r>
              <a:rPr lang="en-US" b="1" dirty="0" smtClean="0"/>
              <a:t>1</a:t>
            </a:r>
            <a:r>
              <a:rPr lang="en-US" b="1" baseline="30000" dirty="0" smtClean="0"/>
              <a:t>ST</a:t>
            </a:r>
            <a:r>
              <a:rPr lang="en-US" b="1" dirty="0" smtClean="0"/>
              <a:t> SEMESTER</a:t>
            </a:r>
          </a:p>
          <a:p>
            <a:r>
              <a:rPr lang="en-US" b="1" dirty="0" smtClean="0"/>
              <a:t>DR DANISH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155" y="1399430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1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DISASTER MANAGEMENT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What is a Disaster?</a:t>
            </a:r>
          </a:p>
          <a:p>
            <a:r>
              <a:rPr lang="en-US" dirty="0"/>
              <a:t>Sudden event causing </a:t>
            </a:r>
            <a:r>
              <a:rPr lang="en-US" b="1" dirty="0"/>
              <a:t>significant disruption</a:t>
            </a:r>
            <a:r>
              <a:rPr lang="en-US" dirty="0"/>
              <a:t> to functioning of a community.</a:t>
            </a:r>
          </a:p>
          <a:p>
            <a:r>
              <a:rPr lang="en-US" dirty="0"/>
              <a:t>Can be </a:t>
            </a:r>
            <a:r>
              <a:rPr lang="en-US" b="1" dirty="0"/>
              <a:t>natural</a:t>
            </a:r>
            <a:r>
              <a:rPr lang="en-US" dirty="0"/>
              <a:t> (earthquake, flood) or </a:t>
            </a:r>
            <a:r>
              <a:rPr lang="en-US" b="1" dirty="0"/>
              <a:t>man-made</a:t>
            </a:r>
            <a:r>
              <a:rPr lang="en-US" dirty="0"/>
              <a:t> (industrial accident, conflict).</a:t>
            </a:r>
          </a:p>
          <a:p>
            <a:r>
              <a:rPr lang="en-US" dirty="0"/>
              <a:t>Leads to </a:t>
            </a:r>
            <a:r>
              <a:rPr lang="en-US" b="1" dirty="0"/>
              <a:t>loss of life</a:t>
            </a:r>
            <a:r>
              <a:rPr lang="en-US" dirty="0"/>
              <a:t>, infrastructure damage, psychological and social impact.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0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Why </a:t>
            </a:r>
            <a:r>
              <a:rPr lang="en-US" b="1" dirty="0" err="1"/>
              <a:t>Behavioural</a:t>
            </a:r>
            <a:r>
              <a:rPr lang="en-US" b="1" dirty="0"/>
              <a:t> Sciences Matter in Disasters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Human </a:t>
            </a:r>
            <a:r>
              <a:rPr lang="en-US" dirty="0" err="1"/>
              <a:t>behaviour</a:t>
            </a:r>
            <a:r>
              <a:rPr lang="en-US" dirty="0"/>
              <a:t> affects </a:t>
            </a:r>
            <a:r>
              <a:rPr lang="en-US" b="1" dirty="0"/>
              <a:t>preparedness</a:t>
            </a:r>
            <a:r>
              <a:rPr lang="en-US" dirty="0"/>
              <a:t>, </a:t>
            </a:r>
            <a:r>
              <a:rPr lang="en-US" b="1" dirty="0"/>
              <a:t>response</a:t>
            </a:r>
            <a:r>
              <a:rPr lang="en-US" dirty="0"/>
              <a:t>, </a:t>
            </a:r>
            <a:r>
              <a:rPr lang="en-US" b="1" dirty="0"/>
              <a:t>recovery</a:t>
            </a:r>
            <a:r>
              <a:rPr lang="en-US" dirty="0"/>
              <a:t>.</a:t>
            </a:r>
          </a:p>
          <a:p>
            <a:r>
              <a:rPr lang="en-US" dirty="0"/>
              <a:t>Psychological reactions (fear, panic, denial) shape outcomes.</a:t>
            </a:r>
          </a:p>
          <a:p>
            <a:r>
              <a:rPr lang="en-US" dirty="0"/>
              <a:t>Social factors (community cohesion, vulnerability, resilience) are key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06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Phases of Disaster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Pre-disaster </a:t>
            </a:r>
            <a:r>
              <a:rPr lang="en-US" b="1" dirty="0"/>
              <a:t>(Mitigation &amp; Preparedness):</a:t>
            </a:r>
            <a:r>
              <a:rPr lang="en-US" dirty="0"/>
              <a:t> risk assessment, planning, training.</a:t>
            </a:r>
          </a:p>
          <a:p>
            <a:r>
              <a:rPr lang="en-US" b="1" dirty="0"/>
              <a:t>During disaster (Response):</a:t>
            </a:r>
            <a:r>
              <a:rPr lang="en-US" dirty="0"/>
              <a:t> evacuation, rescue, immediate relief.</a:t>
            </a:r>
          </a:p>
          <a:p>
            <a:r>
              <a:rPr lang="en-US" b="1" dirty="0"/>
              <a:t>Post-disaster (Recovery &amp; Rehabilitation):</a:t>
            </a:r>
            <a:r>
              <a:rPr lang="en-US" dirty="0"/>
              <a:t> rebuilding, mental health support, learning.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Key </a:t>
            </a:r>
            <a:r>
              <a:rPr lang="en-US" b="1" dirty="0" err="1"/>
              <a:t>Behavioural</a:t>
            </a:r>
            <a:r>
              <a:rPr lang="en-US" b="1" dirty="0"/>
              <a:t> / Psychological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Risk </a:t>
            </a:r>
            <a:r>
              <a:rPr lang="en-US" dirty="0"/>
              <a:t>perception: how people </a:t>
            </a:r>
            <a:r>
              <a:rPr lang="en-US" dirty="0" err="1"/>
              <a:t>recognise</a:t>
            </a:r>
            <a:r>
              <a:rPr lang="en-US" dirty="0"/>
              <a:t> or ignore threats.</a:t>
            </a:r>
          </a:p>
          <a:p>
            <a:r>
              <a:rPr lang="en-US" dirty="0"/>
              <a:t>Stress reactions: trauma, anxiety, grief in survivors and </a:t>
            </a:r>
            <a:r>
              <a:rPr lang="en-US" dirty="0" smtClean="0"/>
              <a:t>responders.</a:t>
            </a:r>
          </a:p>
          <a:p>
            <a:r>
              <a:rPr lang="en-US" dirty="0" smtClean="0"/>
              <a:t>Social </a:t>
            </a:r>
            <a:r>
              <a:rPr lang="en-US" dirty="0"/>
              <a:t>dynamics: leadership, communication, community support.</a:t>
            </a:r>
          </a:p>
          <a:p>
            <a:r>
              <a:rPr lang="en-US" dirty="0"/>
              <a:t>Resilience building: promoting coping capacity, social support networks.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04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Strategies for Effective Disaster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Clear </a:t>
            </a:r>
            <a:r>
              <a:rPr lang="en-US" dirty="0"/>
              <a:t>communication: early warning systems + understandable messages.</a:t>
            </a:r>
          </a:p>
          <a:p>
            <a:r>
              <a:rPr lang="en-US" dirty="0"/>
              <a:t>Community involvement: engage locals in planning, drills.</a:t>
            </a:r>
          </a:p>
          <a:p>
            <a:r>
              <a:rPr lang="en-US" dirty="0"/>
              <a:t>Inter-agency coordination: government, NGOs, health services working together.</a:t>
            </a:r>
          </a:p>
          <a:p>
            <a:r>
              <a:rPr lang="en-US" dirty="0"/>
              <a:t>Psychosocial support: integrate mental health in all phases.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04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Behavioural</a:t>
            </a:r>
            <a:r>
              <a:rPr lang="en-US" b="1" dirty="0"/>
              <a:t> Science Applications in Disaster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Training </a:t>
            </a:r>
            <a:r>
              <a:rPr lang="en-US" dirty="0"/>
              <a:t>for first-responders in </a:t>
            </a:r>
            <a:r>
              <a:rPr lang="en-US" b="1" dirty="0"/>
              <a:t>psychological first aid</a:t>
            </a:r>
            <a:r>
              <a:rPr lang="en-US" dirty="0"/>
              <a:t>.</a:t>
            </a:r>
          </a:p>
          <a:p>
            <a:r>
              <a:rPr lang="en-US" dirty="0"/>
              <a:t>Designing evacuation protocols considering </a:t>
            </a:r>
            <a:r>
              <a:rPr lang="en-US" b="1" dirty="0"/>
              <a:t>human </a:t>
            </a:r>
            <a:r>
              <a:rPr lang="en-US" b="1" dirty="0" err="1"/>
              <a:t>behaviour</a:t>
            </a:r>
            <a:r>
              <a:rPr lang="en-US" dirty="0"/>
              <a:t> (attachment, hesitation).</a:t>
            </a:r>
          </a:p>
          <a:p>
            <a:r>
              <a:rPr lang="en-US" dirty="0"/>
              <a:t>Use of </a:t>
            </a:r>
            <a:r>
              <a:rPr lang="en-US" b="1" dirty="0"/>
              <a:t>social networks</a:t>
            </a:r>
            <a:r>
              <a:rPr lang="en-US" dirty="0"/>
              <a:t> and community leaders to coordinate and inform.</a:t>
            </a:r>
          </a:p>
          <a:p>
            <a:r>
              <a:rPr lang="en-US" dirty="0"/>
              <a:t>Monitoring and addressing </a:t>
            </a:r>
            <a:r>
              <a:rPr lang="en-US" b="1" dirty="0" err="1"/>
              <a:t>rumours</a:t>
            </a:r>
            <a:r>
              <a:rPr lang="en-US" b="1" dirty="0"/>
              <a:t>, panic </a:t>
            </a:r>
            <a:r>
              <a:rPr lang="en-US" b="1" dirty="0" err="1"/>
              <a:t>behaviours</a:t>
            </a:r>
            <a:r>
              <a:rPr lang="en-US" dirty="0"/>
              <a:t>, and misinformation.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370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r. Amarkumar Misra, Neurologist | Kolkata | Skedoc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68" y="834794"/>
            <a:ext cx="10805651" cy="5516844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685" y="421327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09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&lt;strong&gt;Thank You&lt;/strong&gt; - Free of Charge Creative Commons Wooden Tile image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8" y="568665"/>
            <a:ext cx="10638504" cy="5743645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3518" y="568665"/>
            <a:ext cx="628153" cy="4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6300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</TotalTime>
  <Words>282</Words>
  <Application>Microsoft Office PowerPoint</Application>
  <PresentationFormat>Widescreen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Organic</vt:lpstr>
      <vt:lpstr>BEHAVIOURAL SCIENCES</vt:lpstr>
      <vt:lpstr>DISASTER MANAGEMENT</vt:lpstr>
      <vt:lpstr>Why Behavioural Sciences Matter in Disasters</vt:lpstr>
      <vt:lpstr>Phases of Disaster Management</vt:lpstr>
      <vt:lpstr>Key Behavioural / Psychological Considerations</vt:lpstr>
      <vt:lpstr>Strategies for Effective Disaster Management</vt:lpstr>
      <vt:lpstr>Behavioural Science Applications in Disaster Context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BEHAVIOURAL SCIENCES</dc:title>
  <dc:creator>Moorche</dc:creator>
  <cp:lastModifiedBy>Moorche</cp:lastModifiedBy>
  <cp:revision>3</cp:revision>
  <dcterms:created xsi:type="dcterms:W3CDTF">2025-11-06T11:18:19Z</dcterms:created>
  <dcterms:modified xsi:type="dcterms:W3CDTF">2025-11-06T11:33:26Z</dcterms:modified>
</cp:coreProperties>
</file>