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71" r:id="rId6"/>
    <p:sldId id="272" r:id="rId7"/>
    <p:sldId id="273" r:id="rId8"/>
    <p:sldId id="274"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6" y="6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physics/accele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07058-544C-E9CB-68A4-78AA03D994D3}"/>
              </a:ext>
            </a:extLst>
          </p:cNvPr>
          <p:cNvSpPr>
            <a:spLocks noGrp="1"/>
          </p:cNvSpPr>
          <p:nvPr>
            <p:ph type="ctrTitle"/>
          </p:nvPr>
        </p:nvSpPr>
        <p:spPr/>
        <p:txBody>
          <a:bodyPr/>
          <a:lstStyle/>
          <a:p>
            <a:r>
              <a:rPr lang="en-GB" b="1" dirty="0" smtClean="0"/>
              <a:t>Applied Science</a:t>
            </a:r>
            <a:endParaRPr lang="en-US" b="1" dirty="0"/>
          </a:p>
        </p:txBody>
      </p:sp>
      <p:sp>
        <p:nvSpPr>
          <p:cNvPr id="3" name="Subtitle 2">
            <a:extLst>
              <a:ext uri="{FF2B5EF4-FFF2-40B4-BE49-F238E27FC236}">
                <a16:creationId xmlns:a16="http://schemas.microsoft.com/office/drawing/2014/main" xmlns="" id="{EE2741C9-0FFF-4069-5E93-A477E9C38361}"/>
              </a:ext>
            </a:extLst>
          </p:cNvPr>
          <p:cNvSpPr>
            <a:spLocks noGrp="1"/>
          </p:cNvSpPr>
          <p:nvPr>
            <p:ph type="subTitle" idx="1"/>
          </p:nvPr>
        </p:nvSpPr>
        <p:spPr/>
        <p:txBody>
          <a:bodyPr>
            <a:normAutofit/>
          </a:bodyPr>
          <a:lstStyle/>
          <a:p>
            <a:r>
              <a:rPr lang="en-GB" b="1" dirty="0" err="1" smtClean="0"/>
              <a:t>Fsc</a:t>
            </a:r>
            <a:r>
              <a:rPr lang="en-GB" b="1" dirty="0" smtClean="0"/>
              <a:t> </a:t>
            </a:r>
          </a:p>
          <a:p>
            <a:r>
              <a:rPr lang="en-GB" b="1" dirty="0" smtClean="0"/>
              <a:t>AWAIS HAMZA</a:t>
            </a:r>
            <a:endParaRPr lang="en-US" b="1" dirty="0"/>
          </a:p>
        </p:txBody>
      </p:sp>
    </p:spTree>
    <p:extLst>
      <p:ext uri="{BB962C8B-B14F-4D97-AF65-F5344CB8AC3E}">
        <p14:creationId xmlns:p14="http://schemas.microsoft.com/office/powerpoint/2010/main" val="20706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6514E-717E-BFA4-1131-AF719BF2E344}"/>
              </a:ext>
            </a:extLst>
          </p:cNvPr>
          <p:cNvSpPr>
            <a:spLocks noGrp="1"/>
          </p:cNvSpPr>
          <p:nvPr>
            <p:ph type="title"/>
          </p:nvPr>
        </p:nvSpPr>
        <p:spPr/>
        <p:txBody>
          <a:bodyPr/>
          <a:lstStyle/>
          <a:p>
            <a:r>
              <a:rPr lang="en-US" dirty="0" smtClean="0"/>
              <a:t>Momentum</a:t>
            </a:r>
            <a:endParaRPr lang="en-US" b="1" dirty="0"/>
          </a:p>
        </p:txBody>
      </p:sp>
      <p:sp>
        <p:nvSpPr>
          <p:cNvPr id="3" name="Content Placeholder 2">
            <a:extLst>
              <a:ext uri="{FF2B5EF4-FFF2-40B4-BE49-F238E27FC236}">
                <a16:creationId xmlns:a16="http://schemas.microsoft.com/office/drawing/2014/main" xmlns="" id="{5B8DD9BD-DF91-1EDF-F7D5-8AB0B91ABA23}"/>
              </a:ext>
            </a:extLst>
          </p:cNvPr>
          <p:cNvSpPr>
            <a:spLocks noGrp="1"/>
          </p:cNvSpPr>
          <p:nvPr>
            <p:ph idx="1"/>
          </p:nvPr>
        </p:nvSpPr>
        <p:spPr/>
        <p:txBody>
          <a:bodyPr>
            <a:normAutofit/>
          </a:bodyPr>
          <a:lstStyle/>
          <a:p>
            <a:r>
              <a:rPr lang="en-US" dirty="0" smtClean="0"/>
              <a:t>Momentum </a:t>
            </a:r>
            <a:r>
              <a:rPr lang="en-US" dirty="0"/>
              <a:t>is the measure of an object's motion and is calculated by multiplying its mass by its velocity (</a:t>
            </a:r>
            <a:r>
              <a:rPr lang="en-US" dirty="0" smtClean="0"/>
              <a:t>p=mv). </a:t>
            </a:r>
          </a:p>
          <a:p>
            <a:r>
              <a:rPr lang="en-US" dirty="0" smtClean="0"/>
              <a:t>It </a:t>
            </a:r>
            <a:r>
              <a:rPr lang="en-US" dirty="0"/>
              <a:t>is a vector quantity, meaning it has both magnitude and direction. An object's momentum increases with its mass or velocity. The standard SI unit for momentum is the kilogram-meter per second (</a:t>
            </a:r>
            <a:r>
              <a:rPr lang="en-US" dirty="0" err="1"/>
              <a:t>kg·m</a:t>
            </a:r>
            <a:r>
              <a:rPr lang="en-US" dirty="0"/>
              <a:t>/s).</a:t>
            </a:r>
            <a:endParaRPr lang="en-US" dirty="0"/>
          </a:p>
        </p:txBody>
      </p:sp>
    </p:spTree>
    <p:extLst>
      <p:ext uri="{BB962C8B-B14F-4D97-AF65-F5344CB8AC3E}">
        <p14:creationId xmlns:p14="http://schemas.microsoft.com/office/powerpoint/2010/main" val="323691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079D2-5F87-4C8A-1A83-09FF8C55716F}"/>
              </a:ext>
            </a:extLst>
          </p:cNvPr>
          <p:cNvSpPr>
            <a:spLocks noGrp="1"/>
          </p:cNvSpPr>
          <p:nvPr>
            <p:ph type="title"/>
          </p:nvPr>
        </p:nvSpPr>
        <p:spPr/>
        <p:txBody>
          <a:bodyPr/>
          <a:lstStyle/>
          <a:p>
            <a:r>
              <a:rPr lang="en-US" dirty="0"/>
              <a:t>Momentum</a:t>
            </a:r>
            <a:endParaRPr lang="en-US" b="1" dirty="0"/>
          </a:p>
        </p:txBody>
      </p:sp>
      <p:sp>
        <p:nvSpPr>
          <p:cNvPr id="3" name="Content Placeholder 2">
            <a:extLst>
              <a:ext uri="{FF2B5EF4-FFF2-40B4-BE49-F238E27FC236}">
                <a16:creationId xmlns:a16="http://schemas.microsoft.com/office/drawing/2014/main" xmlns="" id="{B16B3B8B-29F6-C1B8-F433-2E8E1EBD79A4}"/>
              </a:ext>
            </a:extLst>
          </p:cNvPr>
          <p:cNvSpPr>
            <a:spLocks noGrp="1"/>
          </p:cNvSpPr>
          <p:nvPr>
            <p:ph idx="1"/>
          </p:nvPr>
        </p:nvSpPr>
        <p:spPr/>
        <p:txBody>
          <a:bodyPr>
            <a:normAutofit/>
          </a:bodyPr>
          <a:lstStyle/>
          <a:p>
            <a:r>
              <a:rPr lang="en-US" dirty="0"/>
              <a:t>To understand the concept of momentum, let’s consider an example involving two buddies, Sam and Max, who are jogging on a playground. Sam weighs 30 kilograms, and Max weighs 40 kilograms. Both of them are moving at the same pace and in the same direction.</a:t>
            </a:r>
          </a:p>
          <a:p>
            <a:r>
              <a:rPr lang="en-US" dirty="0"/>
              <a:t>(a) Who has more momentum, and why?</a:t>
            </a:r>
          </a:p>
          <a:p>
            <a:r>
              <a:rPr lang="en-US" dirty="0"/>
              <a:t>(b) Who will experience more impact if they collide with a wall?</a:t>
            </a:r>
          </a:p>
          <a:p>
            <a:endParaRPr lang="en-US" dirty="0"/>
          </a:p>
        </p:txBody>
      </p:sp>
    </p:spTree>
    <p:extLst>
      <p:ext uri="{BB962C8B-B14F-4D97-AF65-F5344CB8AC3E}">
        <p14:creationId xmlns:p14="http://schemas.microsoft.com/office/powerpoint/2010/main" val="16314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B221D-7815-9F99-6B44-05E7DEF783A5}"/>
              </a:ext>
            </a:extLst>
          </p:cNvPr>
          <p:cNvSpPr>
            <a:spLocks noGrp="1"/>
          </p:cNvSpPr>
          <p:nvPr>
            <p:ph type="title"/>
          </p:nvPr>
        </p:nvSpPr>
        <p:spPr/>
        <p:txBody>
          <a:bodyPr/>
          <a:lstStyle/>
          <a:p>
            <a:r>
              <a:rPr lang="en-US" dirty="0"/>
              <a:t>Momentum</a:t>
            </a:r>
            <a:endParaRPr lang="en-US" b="1" dirty="0"/>
          </a:p>
        </p:txBody>
      </p:sp>
      <p:sp>
        <p:nvSpPr>
          <p:cNvPr id="3" name="Content Placeholder 2">
            <a:extLst>
              <a:ext uri="{FF2B5EF4-FFF2-40B4-BE49-F238E27FC236}">
                <a16:creationId xmlns:a16="http://schemas.microsoft.com/office/drawing/2014/main" xmlns="" id="{972B4C10-AFD5-521C-B9AD-7C64C6809B42}"/>
              </a:ext>
            </a:extLst>
          </p:cNvPr>
          <p:cNvSpPr>
            <a:spLocks noGrp="1"/>
          </p:cNvSpPr>
          <p:nvPr>
            <p:ph idx="1"/>
          </p:nvPr>
        </p:nvSpPr>
        <p:spPr/>
        <p:txBody>
          <a:bodyPr>
            <a:normAutofit/>
          </a:bodyPr>
          <a:lstStyle/>
          <a:p>
            <a:r>
              <a:rPr lang="en-US" dirty="0"/>
              <a:t>The answer to both questions is Max. </a:t>
            </a:r>
            <a:endParaRPr lang="en-US" dirty="0" smtClean="0"/>
          </a:p>
          <a:p>
            <a:r>
              <a:rPr lang="en-US" dirty="0" smtClean="0"/>
              <a:t>Although </a:t>
            </a:r>
            <a:r>
              <a:rPr lang="en-US" dirty="0"/>
              <a:t>Sam and Max have the same velocity, their momentum will depend on their mass. Since Max has a greater mass, he will possess more momentum compared to Sam. Max, with a greater mass, will experience more impact when colliding with the wall. This is because momentum is directly proportional to mass, and Max has more momentum due to his higher mass compared to Sam.</a:t>
            </a:r>
          </a:p>
          <a:p>
            <a:endParaRPr lang="en-US" dirty="0"/>
          </a:p>
        </p:txBody>
      </p:sp>
    </p:spTree>
    <p:extLst>
      <p:ext uri="{BB962C8B-B14F-4D97-AF65-F5344CB8AC3E}">
        <p14:creationId xmlns:p14="http://schemas.microsoft.com/office/powerpoint/2010/main" val="394889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and second </a:t>
            </a:r>
            <a:r>
              <a:rPr lang="en-US" dirty="0"/>
              <a:t>law of motion</a:t>
            </a:r>
            <a:endParaRPr lang="en-US" dirty="0"/>
          </a:p>
        </p:txBody>
      </p:sp>
      <p:sp>
        <p:nvSpPr>
          <p:cNvPr id="3" name="Content Placeholder 2"/>
          <p:cNvSpPr>
            <a:spLocks noGrp="1"/>
          </p:cNvSpPr>
          <p:nvPr>
            <p:ph idx="1"/>
          </p:nvPr>
        </p:nvSpPr>
        <p:spPr/>
        <p:txBody>
          <a:bodyPr>
            <a:normAutofit/>
          </a:bodyPr>
          <a:lstStyle/>
          <a:p>
            <a:pPr marL="0" indent="0">
              <a:buNone/>
            </a:pPr>
            <a:r>
              <a:rPr lang="en-US" dirty="0"/>
              <a:t>Newton’s second law states that the acceleration of an object depends upon two variables – the net force acting on the object and the mass of the object.  </a:t>
            </a:r>
            <a:endParaRPr lang="en-US" dirty="0" smtClean="0"/>
          </a:p>
          <a:p>
            <a:pPr marL="0" indent="0">
              <a:buNone/>
            </a:pPr>
            <a:r>
              <a:rPr lang="en-US" dirty="0" smtClean="0"/>
              <a:t>The</a:t>
            </a:r>
            <a:r>
              <a:rPr lang="en-US" dirty="0"/>
              <a:t> </a:t>
            </a:r>
            <a:r>
              <a:rPr lang="en-US" dirty="0">
                <a:hlinkClick r:id="rId2"/>
              </a:rPr>
              <a:t>acceleration </a:t>
            </a:r>
            <a:r>
              <a:rPr lang="en-US" dirty="0"/>
              <a:t>of the body is directly proportional to the net force acting on the body and inversely proportional to the mass of the body. </a:t>
            </a:r>
            <a:endParaRPr lang="en-US" dirty="0" smtClean="0"/>
          </a:p>
          <a:p>
            <a:pPr marL="0" indent="0">
              <a:buNone/>
            </a:pPr>
            <a:r>
              <a:rPr lang="en-US" dirty="0" smtClean="0"/>
              <a:t>This </a:t>
            </a:r>
            <a:r>
              <a:rPr lang="en-US" dirty="0"/>
              <a:t>means that as the force acting upon an object is increased, the acceleration of the object is increased. Likewise, as the mass of an object is increased, the acceleration of the object is decreased.</a:t>
            </a:r>
            <a:endParaRPr lang="en-US" dirty="0"/>
          </a:p>
        </p:txBody>
      </p:sp>
    </p:spTree>
    <p:extLst>
      <p:ext uri="{BB962C8B-B14F-4D97-AF65-F5344CB8AC3E}">
        <p14:creationId xmlns:p14="http://schemas.microsoft.com/office/powerpoint/2010/main" val="194652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8266" y="2557463"/>
            <a:ext cx="5655468" cy="3317875"/>
          </a:xfrm>
        </p:spPr>
      </p:pic>
    </p:spTree>
    <p:extLst>
      <p:ext uri="{BB962C8B-B14F-4D97-AF65-F5344CB8AC3E}">
        <p14:creationId xmlns:p14="http://schemas.microsoft.com/office/powerpoint/2010/main" val="243923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Newton Second law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1338" y="2557463"/>
            <a:ext cx="4269324" cy="3317875"/>
          </a:xfrm>
        </p:spPr>
      </p:pic>
    </p:spTree>
    <p:extLst>
      <p:ext uri="{BB962C8B-B14F-4D97-AF65-F5344CB8AC3E}">
        <p14:creationId xmlns:p14="http://schemas.microsoft.com/office/powerpoint/2010/main" val="259740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a:t>
            </a:r>
            <a:endParaRPr lang="en-US" dirty="0"/>
          </a:p>
        </p:txBody>
      </p:sp>
      <p:sp>
        <p:nvSpPr>
          <p:cNvPr id="3" name="Content Placeholder 2"/>
          <p:cNvSpPr>
            <a:spLocks noGrp="1"/>
          </p:cNvSpPr>
          <p:nvPr>
            <p:ph idx="1"/>
          </p:nvPr>
        </p:nvSpPr>
        <p:spPr/>
        <p:txBody>
          <a:bodyPr>
            <a:normAutofit fontScale="92500"/>
          </a:bodyPr>
          <a:lstStyle/>
          <a:p>
            <a:r>
              <a:rPr lang="en-US" dirty="0"/>
              <a:t>In physics, </a:t>
            </a:r>
            <a:r>
              <a:rPr lang="en-US" b="1" dirty="0"/>
              <a:t>impulse</a:t>
            </a:r>
            <a:r>
              <a:rPr lang="en-US" dirty="0"/>
              <a:t> is the change in an object's momentum caused by a force acting over a period of time. It is calculated as the product of the force and the time interval during which it acts, and its formula is </a:t>
            </a:r>
            <a:r>
              <a:rPr lang="en-US" dirty="0" smtClean="0"/>
              <a:t>J=</a:t>
            </a:r>
            <a:r>
              <a:rPr lang="en-US" dirty="0" err="1" smtClean="0"/>
              <a:t>FΔt</a:t>
            </a:r>
            <a:r>
              <a:rPr lang="en-US" dirty="0" smtClean="0"/>
              <a:t> </a:t>
            </a:r>
            <a:r>
              <a:rPr lang="en-US" dirty="0"/>
              <a:t>equals cap F delta t</a:t>
            </a:r>
          </a:p>
          <a:p>
            <a:r>
              <a:rPr lang="en-US" dirty="0"/>
              <a:t>𝐽=𝐹Δ𝑡</a:t>
            </a:r>
          </a:p>
          <a:p>
            <a:r>
              <a:rPr lang="en-US" dirty="0"/>
              <a:t>. Impulse is equal to the change in momentum, which can be expressed as the final momentum minus the initial momentum </a:t>
            </a:r>
            <a:r>
              <a:rPr lang="en-US" dirty="0" smtClean="0"/>
              <a:t>J=</a:t>
            </a:r>
            <a:r>
              <a:rPr lang="en-US" dirty="0" err="1" smtClean="0"/>
              <a:t>Δp</a:t>
            </a:r>
            <a:r>
              <a:rPr lang="en-US" dirty="0" smtClean="0"/>
              <a:t>=mv</a:t>
            </a:r>
            <a:r>
              <a:rPr lang="en-US" dirty="0"/>
              <a:t>−</a:t>
            </a:r>
            <a:r>
              <a:rPr lang="en-US" dirty="0" smtClean="0"/>
              <a:t>mu </a:t>
            </a:r>
            <a:r>
              <a:rPr lang="en-US" dirty="0"/>
              <a:t>equals delta p equals m v minus m u</a:t>
            </a:r>
          </a:p>
          <a:p>
            <a:r>
              <a:rPr lang="en-US" dirty="0"/>
              <a:t>𝐽=Δ𝑝=𝑚𝑣−</a:t>
            </a:r>
            <a:r>
              <a:rPr lang="en-US" dirty="0" smtClean="0"/>
              <a:t>𝑚𝑢).</a:t>
            </a:r>
            <a:r>
              <a:rPr lang="en-US" dirty="0"/>
              <a:t> </a:t>
            </a:r>
          </a:p>
        </p:txBody>
      </p:sp>
    </p:spTree>
    <p:extLst>
      <p:ext uri="{BB962C8B-B14F-4D97-AF65-F5344CB8AC3E}">
        <p14:creationId xmlns:p14="http://schemas.microsoft.com/office/powerpoint/2010/main" val="252317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momentum</a:t>
            </a:r>
          </a:p>
        </p:txBody>
      </p:sp>
      <p:sp>
        <p:nvSpPr>
          <p:cNvPr id="3" name="Content Placeholder 2"/>
          <p:cNvSpPr>
            <a:spLocks noGrp="1"/>
          </p:cNvSpPr>
          <p:nvPr>
            <p:ph idx="1"/>
          </p:nvPr>
        </p:nvSpPr>
        <p:spPr/>
        <p:txBody>
          <a:bodyPr>
            <a:normAutofit fontScale="92500"/>
          </a:bodyPr>
          <a:lstStyle/>
          <a:p>
            <a:r>
              <a:rPr lang="en-US" dirty="0"/>
              <a:t>The law of conservation of momentum states that </a:t>
            </a:r>
          </a:p>
          <a:p>
            <a:r>
              <a:rPr lang="en-US" dirty="0"/>
              <a:t>the total momentum of an isolated system remains constant, meaning momentum is neither created nor destroyed, only transferred between objects. Momentum is calculated as the product of an object's mass and its velocity (p=</a:t>
            </a:r>
            <a:r>
              <a:rPr lang="en-US" dirty="0" err="1"/>
              <a:t>m⋅vp</a:t>
            </a:r>
            <a:r>
              <a:rPr lang="en-US" dirty="0"/>
              <a:t> equals m center dot v</a:t>
            </a:r>
          </a:p>
          <a:p>
            <a:r>
              <a:rPr lang="en-US" dirty="0"/>
              <a:t>𝑝=𝑚⋅𝑣</a:t>
            </a:r>
          </a:p>
          <a:p>
            <a:r>
              <a:rPr lang="en-US" dirty="0"/>
              <a:t>). This principle holds true for collisions within a closed system, where the total momentum before the collision equals the total momentum after the collision. </a:t>
            </a:r>
          </a:p>
        </p:txBody>
      </p:sp>
    </p:spTree>
    <p:extLst>
      <p:ext uri="{BB962C8B-B14F-4D97-AF65-F5344CB8AC3E}">
        <p14:creationId xmlns:p14="http://schemas.microsoft.com/office/powerpoint/2010/main" val="3011304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38</TotalTime>
  <Words>456</Words>
  <Application>Microsoft Office PowerPoint</Application>
  <PresentationFormat>Custom</PresentationFormat>
  <Paragraphs>29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Applied Science</vt:lpstr>
      <vt:lpstr>Momentum</vt:lpstr>
      <vt:lpstr>Momentum</vt:lpstr>
      <vt:lpstr>Momentum</vt:lpstr>
      <vt:lpstr>Momentum and second law of motion</vt:lpstr>
      <vt:lpstr>Momentum</vt:lpstr>
      <vt:lpstr>Deriving Newton Second law</vt:lpstr>
      <vt:lpstr>Impulse</vt:lpstr>
      <vt:lpstr>law of conservation of momentum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Danish Nadeem</dc:creator>
  <cp:lastModifiedBy>Aoun haider</cp:lastModifiedBy>
  <cp:revision>9</cp:revision>
  <dcterms:created xsi:type="dcterms:W3CDTF">2025-10-20T09:30:36Z</dcterms:created>
  <dcterms:modified xsi:type="dcterms:W3CDTF">2025-11-06T06:04:44Z</dcterms:modified>
</cp:coreProperties>
</file>