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0" r:id="rId4"/>
    <p:sldId id="261" r:id="rId5"/>
    <p:sldId id="271" r:id="rId6"/>
    <p:sldId id="272" r:id="rId7"/>
    <p:sldId id="273" r:id="rId8"/>
    <p:sldId id="274" r:id="rId9"/>
    <p:sldId id="275" r:id="rId10"/>
    <p:sldId id="276" r:id="rId11"/>
    <p:sldId id="277" r:id="rId12"/>
    <p:sldId id="278" r:id="rId13"/>
    <p:sldId id="279" r:id="rId14"/>
    <p:sldId id="280" r:id="rId15"/>
    <p:sldId id="281" r:id="rId16"/>
    <p:sldId id="282" r:id="rId17"/>
    <p:sldId id="283" r:id="rId18"/>
    <p:sldId id="287" r:id="rId19"/>
    <p:sldId id="284" r:id="rId20"/>
    <p:sldId id="285" r:id="rId21"/>
    <p:sldId id="286" r:id="rId22"/>
    <p:sldId id="288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96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11/7/2025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11/7/2025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11/7/2025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11/7/2025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11/7/2025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B107058-544C-E9CB-68A4-78AA03D994D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 smtClean="0"/>
              <a:t>Applied Science</a:t>
            </a:r>
            <a:endParaRPr lang="en-US" b="1" dirty="0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EE2741C9-0FFF-4069-5E93-A477E9C3836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GB" b="1" dirty="0" err="1" smtClean="0"/>
              <a:t>Fsc</a:t>
            </a:r>
            <a:r>
              <a:rPr lang="en-GB" b="1" dirty="0" smtClean="0"/>
              <a:t> </a:t>
            </a:r>
          </a:p>
          <a:p>
            <a:r>
              <a:rPr lang="en-GB" b="1" dirty="0" smtClean="0"/>
              <a:t>AWAIS HAMZA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070653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Chemical Reactions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Single Replacement Reaction</a:t>
            </a:r>
          </a:p>
          <a:p>
            <a:r>
              <a:rPr lang="en-US" dirty="0"/>
              <a:t>One element replaces another element in a compound.</a:t>
            </a:r>
          </a:p>
          <a:p>
            <a:r>
              <a:rPr lang="en-US" b="1" dirty="0"/>
              <a:t>A + BC → AC + B</a:t>
            </a:r>
            <a:endParaRPr lang="en-US" dirty="0"/>
          </a:p>
          <a:p>
            <a:r>
              <a:rPr lang="en-US" b="1" dirty="0"/>
              <a:t>Example:</a:t>
            </a:r>
            <a:r>
              <a:rPr lang="en-US" dirty="0"/>
              <a:t> Zn + </a:t>
            </a:r>
            <a:r>
              <a:rPr lang="en-US" dirty="0" err="1"/>
              <a:t>CuSO</a:t>
            </a:r>
            <a:r>
              <a:rPr lang="en-US" dirty="0"/>
              <a:t>₄ → </a:t>
            </a:r>
            <a:r>
              <a:rPr lang="en-US" dirty="0" err="1"/>
              <a:t>ZnSO</a:t>
            </a:r>
            <a:r>
              <a:rPr lang="en-US" dirty="0"/>
              <a:t>₄ + Cu</a:t>
            </a:r>
          </a:p>
          <a:p>
            <a:r>
              <a:rPr lang="en-US" b="1" dirty="0"/>
              <a:t>4. Double Replacement Reaction</a:t>
            </a:r>
          </a:p>
          <a:p>
            <a:r>
              <a:rPr lang="en-US" dirty="0"/>
              <a:t>Exchange of ions between two compounds.</a:t>
            </a:r>
          </a:p>
          <a:p>
            <a:r>
              <a:rPr lang="en-US" b="1" dirty="0"/>
              <a:t>AB + CD → AD + CB</a:t>
            </a:r>
            <a:endParaRPr lang="en-US" dirty="0"/>
          </a:p>
          <a:p>
            <a:r>
              <a:rPr lang="en-US" b="1" dirty="0"/>
              <a:t>Example:</a:t>
            </a:r>
            <a:r>
              <a:rPr lang="en-US" dirty="0"/>
              <a:t> </a:t>
            </a:r>
            <a:r>
              <a:rPr lang="en-US" dirty="0" err="1"/>
              <a:t>AgNO</a:t>
            </a:r>
            <a:r>
              <a:rPr lang="en-US" dirty="0"/>
              <a:t>₃ + </a:t>
            </a:r>
            <a:r>
              <a:rPr lang="en-US" dirty="0" err="1"/>
              <a:t>NaCl</a:t>
            </a:r>
            <a:r>
              <a:rPr lang="en-US" dirty="0"/>
              <a:t> → </a:t>
            </a:r>
            <a:r>
              <a:rPr lang="en-US" dirty="0" err="1"/>
              <a:t>AgCl</a:t>
            </a:r>
            <a:r>
              <a:rPr lang="en-US" dirty="0"/>
              <a:t> + </a:t>
            </a:r>
            <a:r>
              <a:rPr lang="en-US" dirty="0" err="1"/>
              <a:t>NaNO</a:t>
            </a:r>
            <a:r>
              <a:rPr lang="en-US" dirty="0"/>
              <a:t>₃</a:t>
            </a:r>
          </a:p>
        </p:txBody>
      </p:sp>
    </p:spTree>
    <p:extLst>
      <p:ext uri="{BB962C8B-B14F-4D97-AF65-F5344CB8AC3E}">
        <p14:creationId xmlns:p14="http://schemas.microsoft.com/office/powerpoint/2010/main" val="41549856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Neutralization </a:t>
            </a:r>
            <a:r>
              <a:rPr lang="en-US" b="1" dirty="0" smtClean="0"/>
              <a:t>Reaction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Reaction between an acid and a base to form salt and water.</a:t>
            </a:r>
          </a:p>
          <a:p>
            <a:r>
              <a:rPr lang="en-US" b="1" dirty="0"/>
              <a:t>Acid + Base → Salt + Water</a:t>
            </a:r>
            <a:endParaRPr lang="en-US" dirty="0"/>
          </a:p>
          <a:p>
            <a:r>
              <a:rPr lang="en-US" b="1" dirty="0"/>
              <a:t>Example:</a:t>
            </a:r>
            <a:r>
              <a:rPr lang="en-US" dirty="0"/>
              <a:t> </a:t>
            </a:r>
            <a:r>
              <a:rPr lang="en-US" dirty="0" err="1"/>
              <a:t>HCl</a:t>
            </a:r>
            <a:r>
              <a:rPr lang="en-US" dirty="0"/>
              <a:t> + </a:t>
            </a:r>
            <a:r>
              <a:rPr lang="en-US" dirty="0" err="1"/>
              <a:t>NaOH</a:t>
            </a:r>
            <a:r>
              <a:rPr lang="en-US" dirty="0"/>
              <a:t> → </a:t>
            </a:r>
            <a:r>
              <a:rPr lang="en-US" dirty="0" err="1"/>
              <a:t>NaCl</a:t>
            </a:r>
            <a:r>
              <a:rPr lang="en-US" dirty="0"/>
              <a:t> + H₂O</a:t>
            </a:r>
          </a:p>
          <a:p>
            <a:r>
              <a:rPr lang="en-US" b="1" dirty="0"/>
              <a:t>Application:</a:t>
            </a:r>
            <a:r>
              <a:rPr lang="en-US" dirty="0"/>
              <a:t> Treatment of acidity, antacids, wastewater treatment.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5003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Combustion Reaction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Rapid reaction with oxygen producing energy.</a:t>
            </a:r>
          </a:p>
          <a:p>
            <a:r>
              <a:rPr lang="en-US" b="1" dirty="0"/>
              <a:t>Complete combustion:</a:t>
            </a:r>
            <a:r>
              <a:rPr lang="en-US" dirty="0"/>
              <a:t> Hydrocarbon + O₂ → CO₂ + H₂O</a:t>
            </a:r>
          </a:p>
          <a:p>
            <a:r>
              <a:rPr lang="en-US" b="1" dirty="0"/>
              <a:t>Incomplete combustion:</a:t>
            </a:r>
            <a:r>
              <a:rPr lang="en-US" dirty="0"/>
              <a:t> Hydrocarbon + Limited O₂ → CO + C + H₂O</a:t>
            </a:r>
          </a:p>
          <a:p>
            <a:r>
              <a:rPr lang="en-US" b="1" dirty="0"/>
              <a:t>Application:</a:t>
            </a:r>
            <a:r>
              <a:rPr lang="en-US" dirty="0"/>
              <a:t> Engines, boilers, electricity production.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41774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Slide 14: Redox (Oxidation–Reduction) Reactions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Oxidation:</a:t>
            </a:r>
            <a:r>
              <a:rPr lang="en-US" dirty="0"/>
              <a:t> Loss of electrons / gain of oxygen.</a:t>
            </a:r>
          </a:p>
          <a:p>
            <a:r>
              <a:rPr lang="en-US" b="1" dirty="0"/>
              <a:t>Reduction:</a:t>
            </a:r>
            <a:r>
              <a:rPr lang="en-US" dirty="0"/>
              <a:t> Gain of electrons / loss of oxygen.</a:t>
            </a:r>
          </a:p>
          <a:p>
            <a:r>
              <a:rPr lang="en-US" dirty="0"/>
              <a:t>Occur together in a coupled manner.</a:t>
            </a:r>
          </a:p>
          <a:p>
            <a:r>
              <a:rPr lang="en-US" b="1" dirty="0"/>
              <a:t>Example:</a:t>
            </a:r>
            <a:endParaRPr lang="en-US" dirty="0"/>
          </a:p>
          <a:p>
            <a:r>
              <a:rPr lang="en-US" dirty="0"/>
              <a:t>Zn → Zn²⁺ + 2e⁻ (oxidation)</a:t>
            </a:r>
          </a:p>
          <a:p>
            <a:r>
              <a:rPr lang="en-US" dirty="0"/>
              <a:t>Cu²⁺ + 2e⁻ → Cu (reduction)</a:t>
            </a:r>
          </a:p>
          <a:p>
            <a:r>
              <a:rPr lang="en-US" b="1" dirty="0"/>
              <a:t>Application:</a:t>
            </a:r>
            <a:r>
              <a:rPr lang="en-US" dirty="0"/>
              <a:t> Batteries, corrosion, metabolism.</a:t>
            </a:r>
          </a:p>
        </p:txBody>
      </p:sp>
    </p:spTree>
    <p:extLst>
      <p:ext uri="{BB962C8B-B14F-4D97-AF65-F5344CB8AC3E}">
        <p14:creationId xmlns:p14="http://schemas.microsoft.com/office/powerpoint/2010/main" val="25208306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Polymerization Reaction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Process where small molecules (monomers) join to form long chains (polymers).</a:t>
            </a:r>
          </a:p>
          <a:p>
            <a:r>
              <a:rPr lang="en-US" b="1" dirty="0"/>
              <a:t>Types:</a:t>
            </a:r>
            <a:r>
              <a:rPr lang="en-US" dirty="0"/>
              <a:t> Addition polymerization &amp; condensation polymerization.</a:t>
            </a:r>
          </a:p>
          <a:p>
            <a:r>
              <a:rPr lang="en-US" b="1" dirty="0"/>
              <a:t>Examples:</a:t>
            </a:r>
            <a:endParaRPr lang="en-US" dirty="0"/>
          </a:p>
          <a:p>
            <a:r>
              <a:rPr lang="en-US" dirty="0" err="1"/>
              <a:t>Ethene</a:t>
            </a:r>
            <a:r>
              <a:rPr lang="en-US" dirty="0"/>
              <a:t> (C₂H₄) → </a:t>
            </a:r>
            <a:r>
              <a:rPr lang="en-US" dirty="0" err="1"/>
              <a:t>Polyethene</a:t>
            </a:r>
            <a:r>
              <a:rPr lang="en-US" dirty="0"/>
              <a:t> (plastic bags)</a:t>
            </a:r>
          </a:p>
          <a:p>
            <a:r>
              <a:rPr lang="en-US" dirty="0"/>
              <a:t>Glucose units → Starch/Cellulose</a:t>
            </a:r>
          </a:p>
          <a:p>
            <a:r>
              <a:rPr lang="en-US" b="1" dirty="0"/>
              <a:t>Application:</a:t>
            </a:r>
            <a:r>
              <a:rPr lang="en-US" dirty="0"/>
              <a:t> Plastics, rubber, fibers (nylon, polyester).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36610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Hydrolysis </a:t>
            </a:r>
            <a:r>
              <a:rPr lang="en-US" b="1" dirty="0" smtClean="0"/>
              <a:t>Reaction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Reaction in which a compound is broken down using water.</a:t>
            </a:r>
          </a:p>
          <a:p>
            <a:r>
              <a:rPr lang="en-US" b="1" dirty="0"/>
              <a:t>General:</a:t>
            </a:r>
            <a:r>
              <a:rPr lang="en-US" dirty="0"/>
              <a:t> AB + H₂O → A–OH + B–H</a:t>
            </a:r>
          </a:p>
          <a:p>
            <a:r>
              <a:rPr lang="en-US" b="1" dirty="0"/>
              <a:t>Example:</a:t>
            </a:r>
            <a:endParaRPr lang="en-US" dirty="0"/>
          </a:p>
          <a:p>
            <a:r>
              <a:rPr lang="en-US" dirty="0"/>
              <a:t>Sucrose + H₂O → Glucose + Fructose</a:t>
            </a:r>
          </a:p>
          <a:p>
            <a:r>
              <a:rPr lang="en-US" b="1" dirty="0"/>
              <a:t>Application:</a:t>
            </a:r>
            <a:r>
              <a:rPr lang="en-US" dirty="0"/>
              <a:t> Digestion of food in the body.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79419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Dehydration Synthesis (Condensation Reaction)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Two molecules combine by removing a water molecule.</a:t>
            </a:r>
          </a:p>
          <a:p>
            <a:r>
              <a:rPr lang="en-US" b="1" dirty="0"/>
              <a:t>General:</a:t>
            </a:r>
            <a:r>
              <a:rPr lang="en-US" dirty="0"/>
              <a:t> A–H + B–OH → AB + H₂O</a:t>
            </a:r>
          </a:p>
          <a:p>
            <a:r>
              <a:rPr lang="en-US" b="1" dirty="0"/>
              <a:t>Example:</a:t>
            </a:r>
            <a:endParaRPr lang="en-US" dirty="0"/>
          </a:p>
          <a:p>
            <a:r>
              <a:rPr lang="en-US" dirty="0"/>
              <a:t>Glucose + Glucose → Maltose + H₂O</a:t>
            </a:r>
          </a:p>
          <a:p>
            <a:r>
              <a:rPr lang="en-US" b="1" dirty="0"/>
              <a:t>Application:</a:t>
            </a:r>
            <a:r>
              <a:rPr lang="en-US" dirty="0"/>
              <a:t> Formation of proteins, carbohydrates, lipids.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48464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Photochemical Reaction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Chemical reactions initiated by light energy.</a:t>
            </a:r>
          </a:p>
          <a:p>
            <a:r>
              <a:rPr lang="en-US" b="1" dirty="0"/>
              <a:t>Examples:</a:t>
            </a:r>
            <a:endParaRPr lang="en-US" dirty="0"/>
          </a:p>
          <a:p>
            <a:r>
              <a:rPr lang="en-US" dirty="0"/>
              <a:t>Photosynthesis</a:t>
            </a:r>
          </a:p>
          <a:p>
            <a:r>
              <a:rPr lang="en-US" dirty="0"/>
              <a:t>Formation of ozone: O₂ + UV → 2O → O₃</a:t>
            </a:r>
          </a:p>
          <a:p>
            <a:r>
              <a:rPr lang="en-US" b="1" dirty="0"/>
              <a:t>Application:</a:t>
            </a:r>
            <a:r>
              <a:rPr lang="en-US" dirty="0"/>
              <a:t> Photography, solar cells, chemical synthesis.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16503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Endothermic Reaction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Absorbs heat from surroundings.</a:t>
            </a:r>
          </a:p>
          <a:p>
            <a:r>
              <a:rPr lang="en-US" dirty="0"/>
              <a:t>Temperature decreases.</a:t>
            </a:r>
          </a:p>
          <a:p>
            <a:r>
              <a:rPr lang="en-US" b="1" dirty="0"/>
              <a:t>Examples:</a:t>
            </a:r>
            <a:endParaRPr lang="en-US" dirty="0"/>
          </a:p>
          <a:p>
            <a:r>
              <a:rPr lang="en-US" dirty="0"/>
              <a:t>Photosynthesis</a:t>
            </a:r>
          </a:p>
          <a:p>
            <a:r>
              <a:rPr lang="en-US" dirty="0"/>
              <a:t>NH₄NO₃ dissolving in water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50378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Exothermic Reaction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Releases heat to surroundings.</a:t>
            </a:r>
          </a:p>
          <a:p>
            <a:r>
              <a:rPr lang="en-US" dirty="0"/>
              <a:t>Temperature increases.</a:t>
            </a:r>
          </a:p>
          <a:p>
            <a:r>
              <a:rPr lang="en-US" b="1" dirty="0"/>
              <a:t>Examples:</a:t>
            </a:r>
            <a:endParaRPr lang="en-US" dirty="0"/>
          </a:p>
          <a:p>
            <a:r>
              <a:rPr lang="en-US" dirty="0"/>
              <a:t>Combustion of fuels</a:t>
            </a:r>
          </a:p>
          <a:p>
            <a:r>
              <a:rPr lang="en-US" dirty="0"/>
              <a:t>Respiration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42122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7D6514E-717E-BFA4-1131-AF719BF2E3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Slide 1: Introduction to Chemical Reactions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5B8DD9BD-DF91-1EDF-F7D5-8AB0B91ABA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 chemical reaction is a process in which one or more substances (reactants) convert into new substances (products).</a:t>
            </a:r>
          </a:p>
          <a:p>
            <a:r>
              <a:rPr lang="en-US" dirty="0"/>
              <a:t>Involves breaking and forming of chemical bonds.</a:t>
            </a:r>
          </a:p>
          <a:p>
            <a:r>
              <a:rPr lang="en-US" dirty="0"/>
              <a:t>Evidence of reaction: color change, temperature change, gas production, precipitate formation.</a:t>
            </a:r>
          </a:p>
        </p:txBody>
      </p:sp>
    </p:spTree>
    <p:extLst>
      <p:ext uri="{BB962C8B-B14F-4D97-AF65-F5344CB8AC3E}">
        <p14:creationId xmlns:p14="http://schemas.microsoft.com/office/powerpoint/2010/main" val="323691388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Chemical Equations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Shorthand method of expressing a chemical reaction.</a:t>
            </a:r>
          </a:p>
          <a:p>
            <a:r>
              <a:rPr lang="en-US" b="1" dirty="0"/>
              <a:t>Components:</a:t>
            </a:r>
            <a:r>
              <a:rPr lang="en-US" dirty="0"/>
              <a:t> Reactants, products, symbols.</a:t>
            </a:r>
          </a:p>
          <a:p>
            <a:r>
              <a:rPr lang="en-US" b="1" dirty="0"/>
              <a:t>Example:</a:t>
            </a:r>
            <a:endParaRPr lang="en-US" dirty="0"/>
          </a:p>
          <a:p>
            <a:r>
              <a:rPr lang="en-US" dirty="0"/>
              <a:t>CH₄ + 2O₂ → CO₂ + 2H₂O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14087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Rules for Balancing Chemical Equations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Write the unbalanced equation.</a:t>
            </a:r>
            <a:endParaRPr lang="en-US" dirty="0"/>
          </a:p>
          <a:p>
            <a:r>
              <a:rPr lang="en-US" b="1" dirty="0"/>
              <a:t>Count atoms</a:t>
            </a:r>
            <a:r>
              <a:rPr lang="en-US" dirty="0"/>
              <a:t> of each element on both sides.</a:t>
            </a:r>
          </a:p>
          <a:p>
            <a:r>
              <a:rPr lang="en-US" b="1" dirty="0"/>
              <a:t>Balance one element at a time</a:t>
            </a:r>
            <a:r>
              <a:rPr lang="en-US" dirty="0"/>
              <a:t> using coefficients.</a:t>
            </a:r>
          </a:p>
          <a:p>
            <a:r>
              <a:rPr lang="en-US" b="1" dirty="0"/>
              <a:t>Never change subscripts</a:t>
            </a:r>
            <a:r>
              <a:rPr lang="en-US" dirty="0"/>
              <a:t>, only coefficients.</a:t>
            </a:r>
          </a:p>
          <a:p>
            <a:r>
              <a:rPr lang="en-US" b="1" dirty="0"/>
              <a:t>Balance metals → non‑metals → hydrogen → oxygen</a:t>
            </a:r>
            <a:r>
              <a:rPr lang="en-US" dirty="0"/>
              <a:t> (general rule).</a:t>
            </a:r>
          </a:p>
          <a:p>
            <a:r>
              <a:rPr lang="en-US" b="1" dirty="0"/>
              <a:t>Check final atom count.</a:t>
            </a:r>
            <a:endParaRPr lang="en-US" dirty="0"/>
          </a:p>
          <a:p>
            <a:r>
              <a:rPr lang="en-US" b="1" dirty="0"/>
              <a:t>Ensure coefficients are in simplest whole number ratio.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69257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of Balancing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Balance: C₃H₈ + O₂ → CO₂ + H₂O</a:t>
            </a:r>
          </a:p>
          <a:p>
            <a:r>
              <a:rPr lang="en-US" dirty="0"/>
              <a:t>Step 1: Balance C → C₃H₈ + O₂ → </a:t>
            </a:r>
            <a:r>
              <a:rPr lang="en-US" b="1" dirty="0"/>
              <a:t>3</a:t>
            </a:r>
            <a:r>
              <a:rPr lang="en-US" dirty="0"/>
              <a:t>CO₂ + H₂O</a:t>
            </a:r>
          </a:p>
          <a:p>
            <a:r>
              <a:rPr lang="en-US" dirty="0"/>
              <a:t>Step 2: Balance H → C₃H₈ + O₂ → 3CO₂ + </a:t>
            </a:r>
            <a:r>
              <a:rPr lang="en-US" b="1" dirty="0"/>
              <a:t>4</a:t>
            </a:r>
            <a:r>
              <a:rPr lang="en-US" dirty="0"/>
              <a:t>H₂O</a:t>
            </a:r>
          </a:p>
          <a:p>
            <a:r>
              <a:rPr lang="en-US" dirty="0"/>
              <a:t>Step 3: Balance O → CO₂ (3×2 = 6) + H₂O (4×1 = 4) → 10 oxygen atoms</a:t>
            </a:r>
          </a:p>
          <a:p>
            <a:r>
              <a:rPr lang="en-US" dirty="0"/>
              <a:t>Step 4: Put coefficient 5 before O₂ → C₃H₈ + </a:t>
            </a:r>
            <a:r>
              <a:rPr lang="en-US" b="1" dirty="0"/>
              <a:t>5O₂</a:t>
            </a:r>
            <a:r>
              <a:rPr lang="en-US" dirty="0"/>
              <a:t> → 3CO₂ + 4H₂O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88878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14079D2-5F87-4C8A-1A83-09FF8C557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Slide 2: Importance &amp; Applications of Chemical Reactions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B16B3B8B-29F6-C1B8-F433-2E8E1EBD79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Chemical reactions support life and industry.</a:t>
            </a:r>
          </a:p>
          <a:p>
            <a:r>
              <a:rPr lang="en-US" b="1" dirty="0"/>
              <a:t>Key applications:</a:t>
            </a:r>
            <a:endParaRPr lang="en-US" dirty="0"/>
          </a:p>
          <a:p>
            <a:r>
              <a:rPr lang="en-US" dirty="0"/>
              <a:t>Energy production (burning fuels)</a:t>
            </a:r>
          </a:p>
          <a:p>
            <a:r>
              <a:rPr lang="en-US" dirty="0"/>
              <a:t>Biological processes (photosynthesis, respiration)</a:t>
            </a:r>
          </a:p>
          <a:p>
            <a:r>
              <a:rPr lang="en-US" dirty="0"/>
              <a:t>Food production (fermentation)</a:t>
            </a:r>
          </a:p>
          <a:p>
            <a:r>
              <a:rPr lang="en-US" dirty="0"/>
              <a:t>Manufacturing &amp; construction (rusting prevention, material formation)</a:t>
            </a:r>
          </a:p>
          <a:p>
            <a:r>
              <a:rPr lang="en-US" dirty="0"/>
              <a:t>Medicines, fertilizers, polymers, metals processing</a:t>
            </a:r>
          </a:p>
        </p:txBody>
      </p:sp>
    </p:spTree>
    <p:extLst>
      <p:ext uri="{BB962C8B-B14F-4D97-AF65-F5344CB8AC3E}">
        <p14:creationId xmlns:p14="http://schemas.microsoft.com/office/powerpoint/2010/main" val="16314736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C1B221D-7815-9F99-6B44-05E7DEF783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Slide 3: Burning (Combustion Reaction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972B4C10-AFD5-521C-B9AD-7C64C6809B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Combustion: Reaction of a substance with oxygen, producing heat and light.</a:t>
            </a:r>
          </a:p>
          <a:p>
            <a:r>
              <a:rPr lang="en-US" b="1" dirty="0"/>
              <a:t>General Equation:</a:t>
            </a:r>
            <a:r>
              <a:rPr lang="en-US" dirty="0"/>
              <a:t> Fuel + O₂ → CO₂ + H₂O + Heat</a:t>
            </a:r>
          </a:p>
          <a:p>
            <a:r>
              <a:rPr lang="en-US" b="1" dirty="0"/>
              <a:t>Examples:</a:t>
            </a:r>
            <a:endParaRPr lang="en-US" dirty="0"/>
          </a:p>
          <a:p>
            <a:r>
              <a:rPr lang="en-US" dirty="0"/>
              <a:t>Burning natural gas (CH₄)</a:t>
            </a:r>
          </a:p>
          <a:p>
            <a:r>
              <a:rPr lang="en-US" dirty="0"/>
              <a:t>Burning petrol, kerosene</a:t>
            </a:r>
          </a:p>
          <a:p>
            <a:r>
              <a:rPr lang="en-US" b="1" dirty="0"/>
              <a:t>Application:</a:t>
            </a:r>
            <a:r>
              <a:rPr lang="en-US" dirty="0"/>
              <a:t> Cooking, heating, vehicles, power plants.</a:t>
            </a:r>
          </a:p>
        </p:txBody>
      </p:sp>
    </p:spTree>
    <p:extLst>
      <p:ext uri="{BB962C8B-B14F-4D97-AF65-F5344CB8AC3E}">
        <p14:creationId xmlns:p14="http://schemas.microsoft.com/office/powerpoint/2010/main" val="39488966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Slide 4: </a:t>
            </a:r>
            <a:r>
              <a:rPr lang="en-US" b="1" dirty="0" smtClean="0"/>
              <a:t>Photosynthesis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 chemical reaction in plants converting sunlight into chemical energy.</a:t>
            </a:r>
          </a:p>
          <a:p>
            <a:r>
              <a:rPr lang="en-US" b="1" dirty="0"/>
              <a:t>Equation:</a:t>
            </a:r>
            <a:r>
              <a:rPr lang="en-US" dirty="0"/>
              <a:t> 6CO₂ + 6H₂O → C₆H₁₂O₆ + 6O₂</a:t>
            </a:r>
          </a:p>
          <a:p>
            <a:r>
              <a:rPr lang="en-US" b="1" dirty="0"/>
              <a:t>Type:</a:t>
            </a:r>
            <a:r>
              <a:rPr lang="en-US" dirty="0"/>
              <a:t> Endothermic, requires sunlight.</a:t>
            </a:r>
          </a:p>
          <a:p>
            <a:r>
              <a:rPr lang="en-US" b="1" dirty="0"/>
              <a:t>Application:</a:t>
            </a:r>
            <a:r>
              <a:rPr lang="en-US" dirty="0"/>
              <a:t> Basis of food chain, oxygen production.</a:t>
            </a:r>
          </a:p>
        </p:txBody>
      </p:sp>
    </p:spTree>
    <p:extLst>
      <p:ext uri="{BB962C8B-B14F-4D97-AF65-F5344CB8AC3E}">
        <p14:creationId xmlns:p14="http://schemas.microsoft.com/office/powerpoint/2010/main" val="19465274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Slide 5: Respiration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Breakdown of glucose to release energy in living organisms.</a:t>
            </a:r>
          </a:p>
          <a:p>
            <a:r>
              <a:rPr lang="en-US" b="1" dirty="0"/>
              <a:t>Equation:</a:t>
            </a:r>
            <a:r>
              <a:rPr lang="en-US" dirty="0"/>
              <a:t> C₆H₁₂O₆ + 6O₂ → 6CO₂ + 6H₂O + Energy</a:t>
            </a:r>
          </a:p>
          <a:p>
            <a:r>
              <a:rPr lang="en-US" b="1" dirty="0"/>
              <a:t>Type:</a:t>
            </a:r>
            <a:r>
              <a:rPr lang="en-US" dirty="0"/>
              <a:t> Exothermic reaction.</a:t>
            </a:r>
          </a:p>
          <a:p>
            <a:r>
              <a:rPr lang="en-US" b="1" dirty="0"/>
              <a:t>Application:</a:t>
            </a:r>
            <a:r>
              <a:rPr lang="en-US" dirty="0"/>
              <a:t> Provides energy for daily activities.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2348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Fermentation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Breakdown of sugar by microorganisms in absence of oxygen.</a:t>
            </a:r>
          </a:p>
          <a:p>
            <a:r>
              <a:rPr lang="en-US" b="1" dirty="0"/>
              <a:t>Equation:</a:t>
            </a:r>
            <a:r>
              <a:rPr lang="en-US" dirty="0"/>
              <a:t> Glucose → Ethanol + CO₂ (Alcoholic fermentation)</a:t>
            </a:r>
          </a:p>
          <a:p>
            <a:r>
              <a:rPr lang="en-US" b="1" dirty="0"/>
              <a:t>Application:</a:t>
            </a:r>
            <a:r>
              <a:rPr lang="en-US" dirty="0"/>
              <a:t> Bread making, dairy products, alcohol production, medicines.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74063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Rusting of Iron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Iron reacts with oxygen and moisture to form iron oxide (rust).</a:t>
            </a:r>
          </a:p>
          <a:p>
            <a:r>
              <a:rPr lang="en-US" b="1" dirty="0"/>
              <a:t>Equation:</a:t>
            </a:r>
            <a:r>
              <a:rPr lang="en-US" dirty="0"/>
              <a:t> Fe + O₂ + H₂O → </a:t>
            </a:r>
            <a:r>
              <a:rPr lang="en-US" dirty="0" err="1"/>
              <a:t>Fe₂O</a:t>
            </a:r>
            <a:r>
              <a:rPr lang="en-US" dirty="0"/>
              <a:t>₃·</a:t>
            </a:r>
            <a:r>
              <a:rPr lang="en-US" dirty="0" err="1"/>
              <a:t>xH₂O</a:t>
            </a:r>
            <a:endParaRPr lang="en-US" dirty="0"/>
          </a:p>
          <a:p>
            <a:r>
              <a:rPr lang="en-US" b="1" dirty="0"/>
              <a:t>Conditions required:</a:t>
            </a:r>
            <a:r>
              <a:rPr lang="en-US" dirty="0"/>
              <a:t> Oxygen + water.</a:t>
            </a:r>
          </a:p>
          <a:p>
            <a:r>
              <a:rPr lang="en-US" b="1" dirty="0"/>
              <a:t>Prevention:</a:t>
            </a:r>
            <a:r>
              <a:rPr lang="en-US" dirty="0"/>
              <a:t> Painting, oiling, galvanization, stainless steel.</a:t>
            </a:r>
          </a:p>
        </p:txBody>
      </p:sp>
    </p:spTree>
    <p:extLst>
      <p:ext uri="{BB962C8B-B14F-4D97-AF65-F5344CB8AC3E}">
        <p14:creationId xmlns:p14="http://schemas.microsoft.com/office/powerpoint/2010/main" val="25231716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Chemical Reactions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Combination Reaction</a:t>
            </a:r>
          </a:p>
          <a:p>
            <a:r>
              <a:rPr lang="en-US" dirty="0"/>
              <a:t>Two or more substances combine to form one product.</a:t>
            </a:r>
          </a:p>
          <a:p>
            <a:r>
              <a:rPr lang="en-US" b="1" dirty="0"/>
              <a:t>A + B → AB</a:t>
            </a:r>
            <a:endParaRPr lang="en-US" dirty="0"/>
          </a:p>
          <a:p>
            <a:r>
              <a:rPr lang="en-US" b="1" dirty="0"/>
              <a:t>Example:</a:t>
            </a:r>
            <a:r>
              <a:rPr lang="en-US" dirty="0"/>
              <a:t> 2Mg + O₂ → 2MgO</a:t>
            </a:r>
          </a:p>
          <a:p>
            <a:r>
              <a:rPr lang="en-US" b="1" dirty="0"/>
              <a:t>2. Decomposition Reaction</a:t>
            </a:r>
          </a:p>
          <a:p>
            <a:r>
              <a:rPr lang="en-US" dirty="0"/>
              <a:t>One compound breaks into simpler substances.</a:t>
            </a:r>
          </a:p>
          <a:p>
            <a:r>
              <a:rPr lang="en-US" b="1" dirty="0"/>
              <a:t>AB → A + B</a:t>
            </a:r>
            <a:endParaRPr lang="en-US" dirty="0"/>
          </a:p>
          <a:p>
            <a:r>
              <a:rPr lang="en-US" b="1" dirty="0"/>
              <a:t>Example:</a:t>
            </a:r>
            <a:r>
              <a:rPr lang="en-US" dirty="0"/>
              <a:t> 2H₂O → 2H₂ + O₂ (electrolysis)</a:t>
            </a:r>
          </a:p>
        </p:txBody>
      </p:sp>
    </p:spTree>
    <p:extLst>
      <p:ext uri="{BB962C8B-B14F-4D97-AF65-F5344CB8AC3E}">
        <p14:creationId xmlns:p14="http://schemas.microsoft.com/office/powerpoint/2010/main" val="301130437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1061</Words>
  <Application>Microsoft Office PowerPoint</Application>
  <PresentationFormat>Custom</PresentationFormat>
  <Paragraphs>133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Organic</vt:lpstr>
      <vt:lpstr>Applied Science</vt:lpstr>
      <vt:lpstr>Slide 1: Introduction to Chemical Reactions</vt:lpstr>
      <vt:lpstr>Slide 2: Importance &amp; Applications of Chemical Reactions</vt:lpstr>
      <vt:lpstr>Slide 3: Burning (Combustion Reaction)</vt:lpstr>
      <vt:lpstr>Slide 4: Photosynthesis</vt:lpstr>
      <vt:lpstr>Slide 5: Respiration</vt:lpstr>
      <vt:lpstr>Fermentation</vt:lpstr>
      <vt:lpstr>Rusting of Iron</vt:lpstr>
      <vt:lpstr>Types of Chemical Reactions</vt:lpstr>
      <vt:lpstr>Types of Chemical Reactions</vt:lpstr>
      <vt:lpstr>Neutralization Reaction</vt:lpstr>
      <vt:lpstr>Combustion Reaction</vt:lpstr>
      <vt:lpstr>Slide 14: Redox (Oxidation–Reduction) Reactions</vt:lpstr>
      <vt:lpstr>Polymerization Reaction</vt:lpstr>
      <vt:lpstr>Hydrolysis Reaction</vt:lpstr>
      <vt:lpstr>Dehydration Synthesis (Condensation Reaction)</vt:lpstr>
      <vt:lpstr>Photochemical Reaction</vt:lpstr>
      <vt:lpstr>Endothermic Reaction</vt:lpstr>
      <vt:lpstr>Exothermic Reaction</vt:lpstr>
      <vt:lpstr>Chemical Equations</vt:lpstr>
      <vt:lpstr>Rules for Balancing Chemical Equations</vt:lpstr>
      <vt:lpstr>Example of Balancing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GENERAL ANATOMY</dc:title>
  <dc:creator>Danish Nadeem</dc:creator>
  <cp:lastModifiedBy>Aoun haider</cp:lastModifiedBy>
  <cp:revision>11</cp:revision>
  <dcterms:created xsi:type="dcterms:W3CDTF">2025-10-20T09:30:36Z</dcterms:created>
  <dcterms:modified xsi:type="dcterms:W3CDTF">2025-11-07T03:56:27Z</dcterms:modified>
</cp:coreProperties>
</file>