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798" y="1756611"/>
            <a:ext cx="6815669" cy="1515533"/>
          </a:xfrm>
        </p:spPr>
        <p:txBody>
          <a:bodyPr/>
          <a:lstStyle/>
          <a:p>
            <a:r>
              <a:rPr lang="en-US" sz="4400" dirty="0"/>
              <a:t>SOCIAL COGNITION - II</a:t>
            </a:r>
            <a:r>
              <a:rPr lang="en-001" sz="44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Social Psychology </a:t>
            </a:r>
            <a:endParaRPr lang="en-001" dirty="0"/>
          </a:p>
          <a:p>
            <a:r>
              <a:rPr lang="en-US" dirty="0" err="1"/>
              <a:t>Hafsa</a:t>
            </a:r>
            <a:r>
              <a:rPr lang="en-US" dirty="0"/>
              <a:t> Rasheed </a:t>
            </a:r>
            <a:endParaRPr lang="en-00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F5C858E-3EDC-0F0B-736D-9AD1F5A2F245}"/>
              </a:ext>
            </a:extLst>
          </p:cNvPr>
          <p:cNvSpPr txBox="1">
            <a:spLocks/>
          </p:cNvSpPr>
          <p:nvPr/>
        </p:nvSpPr>
        <p:spPr>
          <a:xfrm>
            <a:off x="2844798" y="3079417"/>
            <a:ext cx="6815669" cy="385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“Heuristics”</a:t>
            </a:r>
            <a:endParaRPr lang="en-001" sz="3200" dirty="0"/>
          </a:p>
        </p:txBody>
      </p:sp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Jack the Engineer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How personality descriptions overpower statistics
• Participants told: 30 engineers + 70 lawyers
• Given description of “Jack”
• If description matched engineer stereotype → participants said “engineer”
• Even though probability cannot exceed 30%
• Clear proof of base rate neglect</a:t>
            </a:r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42A5B-C87A-14CB-1F11-F8EABBE3B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Heuristic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marL="0" indent="0">
              <a:buNone/>
            </a:pPr>
            <a:r>
              <a:rPr lang="en-US" sz="2200" dirty="0"/>
              <a:t>Judging likelihood based on memory ease
• If examples come to mind quickly → we think they are common
• Influenced by media, emotions, and personal experience
• Strongly shaped by vivid or dramatic events</a:t>
            </a:r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A3C5E-741C-0BD3-834B-789396649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K-Word Study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marL="0" indent="0">
              <a:buNone/>
            </a:pPr>
            <a:r>
              <a:rPr lang="en-US" sz="2200" dirty="0"/>
              <a:t>Words starting with K vs K as third letter
• More words actually have K as third letter
• But people recall words starting with K more easily
• Shows memory accessibility drives judgments</a:t>
            </a:r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0FAA6-EB6C-314C-F44C-BE3D4672D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on Assertiveness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dirty="0"/>
          </a:p>
          <a:p>
            <a:pPr marL="0" indent="0">
              <a:buNone/>
            </a:pPr>
            <a:r>
              <a:rPr lang="en-US" sz="2200" dirty="0"/>
              <a:t>Memory difficulty affects self-judgment
• German social psychologist Norbert Schwarz (University of Michigan)
• Participants recalled 6 or 12 assertive behaviors
• Recalling 12 was harder → people rated themselves LESS assertive
• Shows difficulty of recall influences thinking</a:t>
            </a:r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32E0F-5419-2B9A-3BD4-E158C8006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Everyday Availability Errors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How recall distorts reality
• Fear of plane crashes (media coverage)
• Overestimating shark attacks
• Thinking crime is rising due to news cycles
• Survivor bias: “My uncle smoked and lived 90 years”</a:t>
            </a:r>
          </a:p>
          <a:p>
            <a:pPr marL="0" indent="0">
              <a:buNone/>
            </a:pPr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9DAC5B-4E00-203D-0D67-0DECA7124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Anchoring &amp; Adjustment Heuristic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marL="0" indent="0">
              <a:buNone/>
            </a:pPr>
            <a:r>
              <a:rPr lang="en-US" sz="2200" dirty="0"/>
              <a:t>The power of the first number you hear
• We rely on the initial value (anchor)
• Adjust from it—but never enough
• Happens even when anchors are random</a:t>
            </a:r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34426-20A9-E452-015A-11A75060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B028-7739-776A-2547-EEDD4435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African Countries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810B-49C8-AF0A-238F-23EBB9D91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Random numbers still influence judgments
• Wheel of fortune: anchors = 10% or 65%
• Group with 10% anchor guessed lower
• Group with 65% anchor guessed higher
• Anchors distort judgment even when meaningless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EAC15-3CA5-EFC9-0C56-EEA903024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07CE8A-F05A-97DD-1F98-E13F9DCAF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546" y="2415031"/>
            <a:ext cx="3485998" cy="33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9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B4A9-F3AA-1BF4-2E1D-52A3C8CE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Plous</a:t>
            </a:r>
            <a:r>
              <a:rPr lang="en-US" dirty="0"/>
              <a:t> (1989) Nuclear War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901E5-C5E5-BE71-2AFE-20B5CC0A4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Anchors in global risk
• American psychologist Scott </a:t>
            </a:r>
            <a:r>
              <a:rPr lang="en-US" dirty="0" err="1"/>
              <a:t>Plous</a:t>
            </a:r>
            <a:r>
              <a:rPr lang="en-US" dirty="0"/>
              <a:t> (Wesleyan University)
• Asked two versions:
– “More than 1% chance of nuclear war?”
– “Less than 90% chance?”
• Different anchors → huge difference in estimates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55CA6-5A12-64D0-5BE7-972F2689B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95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F24-1AD9-4C92-2754-BD1BE80D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31901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Why Heuristics Matter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9338E-28AC-9AE3-BBC3-B47D43D12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shortcuts affect real life
• Influence job interviews, police decisions, elections
• Affect medical diagnosis
• Shape interpersonal impressions
• Understanding them reduced errors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B0B4A-11FC-5916-F3A3-798E57119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64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CB0EDA-F52A-3305-D0FB-51449DCDC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9842" y="719199"/>
            <a:ext cx="5672211" cy="5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0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What Is Social Cognition?</a:t>
            </a:r>
            <a:br>
              <a:rPr lang="en-US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773" y="2622883"/>
            <a:ext cx="6267929" cy="3485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/>
              <a:t>The mental processes behind social understanding </a:t>
            </a:r>
          </a:p>
          <a:p>
            <a:pPr marL="0" indent="0">
              <a:buNone/>
            </a:pPr>
            <a:r>
              <a:rPr lang="en-US" sz="2200" dirty="0"/>
              <a:t>
• Social cognition = how people perceive, remember, and interpret social information
• Deals with understanding others’ behavior and predicting future actions
• Many errors occur because our minds use shortcuts to save time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9A894-6D3D-BCBF-E00E-804BBAC98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7BBBC6-2140-91DD-74DE-AD0B09B63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527" y="2700351"/>
            <a:ext cx="3102700" cy="33303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Why We Use Shortcuts (Heuristics)? </a:t>
            </a:r>
            <a:br>
              <a:rPr lang="en-US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841" y="2893816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Human thinking has limits
• Working memory can hold only 5–9 items
• Complex decisions overwhelm the brain
• So the mind uses heuristics—</a:t>
            </a:r>
            <a:r>
              <a:rPr lang="en-US" sz="2200" b="1" dirty="0"/>
              <a:t>quick</a:t>
            </a:r>
            <a:r>
              <a:rPr lang="en-US" sz="2200" dirty="0"/>
              <a:t> </a:t>
            </a:r>
            <a:r>
              <a:rPr lang="en-US" sz="2200" b="1" dirty="0"/>
              <a:t>rules</a:t>
            </a:r>
            <a:r>
              <a:rPr lang="en-US" sz="2200" dirty="0"/>
              <a:t>—to reduce effort
• Introduced by </a:t>
            </a:r>
            <a:r>
              <a:rPr lang="en-US" sz="2200" b="1" dirty="0"/>
              <a:t>Daniel </a:t>
            </a:r>
            <a:r>
              <a:rPr lang="en-US" sz="2200" b="1" dirty="0" err="1"/>
              <a:t>Kahneman</a:t>
            </a:r>
            <a:r>
              <a:rPr lang="en-US" sz="2200" dirty="0"/>
              <a:t> (Israeli-American, Princeton University) &amp; </a:t>
            </a:r>
            <a:r>
              <a:rPr lang="en-US" sz="2200" b="1" dirty="0"/>
              <a:t>Amos</a:t>
            </a:r>
            <a:r>
              <a:rPr lang="en-US" sz="2200" dirty="0"/>
              <a:t> </a:t>
            </a:r>
            <a:r>
              <a:rPr lang="en-US" sz="2200" b="1" dirty="0" err="1"/>
              <a:t>Tversky</a:t>
            </a:r>
            <a:r>
              <a:rPr lang="en-US" sz="2200" dirty="0"/>
              <a:t> (Israeli-American, Stanford University)</a:t>
            </a:r>
          </a:p>
          <a:p>
            <a:pPr marL="0" indent="0">
              <a:buNone/>
            </a:pPr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4EBB1-923B-6B5A-9609-A7CEDCE2C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FA6D-31E1-0A67-BBB2-AE8D13B7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987A89-C579-25C3-63F6-E9CDC719F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858" y="827174"/>
            <a:ext cx="4618675" cy="5233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C787C-81E9-28C5-A62C-C993AC9AD9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923"/>
          <a:stretch>
            <a:fillRect/>
          </a:stretch>
        </p:blipFill>
        <p:spPr>
          <a:xfrm>
            <a:off x="5645020" y="634808"/>
            <a:ext cx="5603878" cy="56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Heuristics?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Mental shortcuts for fast decisions
• Used when decisions must be quick
• Reduce mental load
• Often helpful—but lead to predictable biases
• Core idea from </a:t>
            </a:r>
            <a:r>
              <a:rPr lang="en-US" sz="2200" dirty="0" err="1"/>
              <a:t>Kahneman</a:t>
            </a:r>
            <a:r>
              <a:rPr lang="en-US" sz="2200" dirty="0"/>
              <a:t> &amp; </a:t>
            </a:r>
            <a:r>
              <a:rPr lang="en-US" sz="2200" dirty="0" err="1"/>
              <a:t>Tversky’s</a:t>
            </a:r>
            <a:r>
              <a:rPr lang="en-US" sz="2200" dirty="0"/>
              <a:t> 1974 paper “Judgment Under Uncertainty: Heuristics and Biases”</a:t>
            </a:r>
          </a:p>
          <a:p>
            <a:pPr marL="0" indent="0">
              <a:buNone/>
            </a:pPr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EB764-8C85-D153-8714-2DEF2EB1D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Major Heuristics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123622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b="1" dirty="0"/>
          </a:p>
          <a:p>
            <a:endParaRPr lang="en-US" sz="2800" dirty="0"/>
          </a:p>
          <a:p>
            <a:r>
              <a:rPr lang="en-US" sz="2800" b="1" dirty="0"/>
              <a:t>Representativeness</a:t>
            </a:r>
            <a:r>
              <a:rPr lang="en-US" sz="2800" dirty="0"/>
              <a:t> → judging by similarity
</a:t>
            </a:r>
            <a:r>
              <a:rPr lang="en-US" sz="2800" b="1" dirty="0"/>
              <a:t>Availability</a:t>
            </a:r>
            <a:r>
              <a:rPr lang="en-US" sz="2800" dirty="0"/>
              <a:t> → judging by ease of recall
</a:t>
            </a:r>
            <a:r>
              <a:rPr lang="en-US" sz="2800" b="1" dirty="0"/>
              <a:t>Anchoring</a:t>
            </a:r>
            <a:r>
              <a:rPr lang="en-US" sz="2800" dirty="0"/>
              <a:t> → judging by starting point</a:t>
            </a:r>
          </a:p>
          <a:p>
            <a:pPr marL="0" indent="0">
              <a:buNone/>
            </a:pPr>
            <a:r>
              <a:rPr lang="en-US" sz="2800" dirty="0"/>
              <a:t>These shape everyday thinking without awareness</a:t>
            </a:r>
          </a:p>
          <a:p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51991-5CF2-4C93-F4DA-883EE8B73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Representativeness Heuristic</a:t>
            </a:r>
            <a:br>
              <a:rPr lang="en-US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841" y="302041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How we judge people by resemblance</a:t>
            </a:r>
            <a:r>
              <a:rPr lang="en-US" sz="2200" dirty="0"/>
              <a:t>
• We match a person to a stereotype or prototype
• “If it looks like a duck, it must be a duck” thinking
• Leads to ignoring actual probabilities (base rates)</a:t>
            </a:r>
          </a:p>
          <a:p>
            <a:pPr marL="0" indent="0">
              <a:buNone/>
            </a:pPr>
            <a:r>
              <a:rPr lang="en-US" sz="2200" dirty="0"/>
              <a:t>That’s story over statistics. </a:t>
            </a:r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808E8-F1DB-BB13-DC51-5D41576DE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 Linda Problem</a:t>
            </a:r>
            <a:br>
              <a:rPr lang="en-US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Most famous representativeness experiment
• Story about “Linda” (philosophy student, activist)
• People choose: “bank teller + feminist”
• Statistically impossible—conjunction fallacy
• Shows how stereotypes overpower logic </a:t>
            </a:r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FBD66-B9DA-5699-638A-00DE2D262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Rate Fallacy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marL="0" indent="0">
              <a:buNone/>
            </a:pPr>
            <a:r>
              <a:rPr lang="en-US" sz="2200" dirty="0"/>
              <a:t>Ignoring real statistical information
• Base rates = actual numeric probabilities
• People ignore them and focus on stereotypes
• Common in crime judgments, professions, diagnosis</a:t>
            </a:r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430F1-C7A4-9DBB-2652-1473A0A73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3</Words>
  <Application>Microsoft Office PowerPoint</Application>
  <PresentationFormat>Widescreen</PresentationFormat>
  <Paragraphs>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SOCIAL COGNITION - II </vt:lpstr>
      <vt:lpstr> What Is Social Cognition? </vt:lpstr>
      <vt:lpstr> Why We Use Shortcuts (Heuristics)?  </vt:lpstr>
      <vt:lpstr>PowerPoint Presentation</vt:lpstr>
      <vt:lpstr>What Are Heuristics?</vt:lpstr>
      <vt:lpstr>Three Major Heuristics</vt:lpstr>
      <vt:lpstr> Representativeness Heuristic </vt:lpstr>
      <vt:lpstr> The Linda Problem </vt:lpstr>
      <vt:lpstr>Base Rate Fallacy</vt:lpstr>
      <vt:lpstr>Experiment: Jack the Engineer</vt:lpstr>
      <vt:lpstr>Availability Heuristic</vt:lpstr>
      <vt:lpstr>K-Word Study</vt:lpstr>
      <vt:lpstr>Study on Assertiveness</vt:lpstr>
      <vt:lpstr>Everyday Availability Errors</vt:lpstr>
      <vt:lpstr>Anchoring &amp; Adjustment Heuristic</vt:lpstr>
      <vt:lpstr>UN African Countries Experiment</vt:lpstr>
      <vt:lpstr>Plous (1989) Nuclear War Study</vt:lpstr>
      <vt:lpstr>Why Heuristics Matter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</dc:title>
  <dc:creator>MAC</dc:creator>
  <cp:lastModifiedBy>Hafsa R</cp:lastModifiedBy>
  <cp:revision>6</cp:revision>
  <dcterms:created xsi:type="dcterms:W3CDTF">2025-09-15T17:01:40Z</dcterms:created>
  <dcterms:modified xsi:type="dcterms:W3CDTF">2025-11-06T13:52:00Z</dcterms:modified>
</cp:coreProperties>
</file>