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7" y="2218415"/>
            <a:ext cx="6815669" cy="1510748"/>
          </a:xfrm>
        </p:spPr>
        <p:txBody>
          <a:bodyPr/>
          <a:lstStyle/>
          <a:p>
            <a:r>
              <a:rPr lang="en-US" b="1" dirty="0"/>
              <a:t>BEHAVIOURAL SCIENCES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2885" y="4071063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BS RIT,OTT</a:t>
            </a:r>
          </a:p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SEMESTER</a:t>
            </a:r>
          </a:p>
          <a:p>
            <a:r>
              <a:rPr lang="en-US" b="1" dirty="0"/>
              <a:t>DR DANISH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169" y="1518700"/>
            <a:ext cx="1943100" cy="69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057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Definition and Nature of Crisis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crisis is a </a:t>
            </a:r>
            <a:r>
              <a:rPr lang="en-US" b="1" dirty="0"/>
              <a:t>sudden event</a:t>
            </a:r>
            <a:r>
              <a:rPr lang="en-US" dirty="0"/>
              <a:t> producing emotional, psychological and </a:t>
            </a:r>
            <a:r>
              <a:rPr lang="en-US" dirty="0" err="1"/>
              <a:t>behavioural</a:t>
            </a:r>
            <a:r>
              <a:rPr lang="en-US" dirty="0"/>
              <a:t> disruption.</a:t>
            </a:r>
          </a:p>
          <a:p>
            <a:r>
              <a:rPr lang="en-US" dirty="0" err="1"/>
              <a:t>Characterised</a:t>
            </a:r>
            <a:r>
              <a:rPr lang="en-US" dirty="0"/>
              <a:t> by feelings of threat, instability, inability to function as before.</a:t>
            </a:r>
          </a:p>
          <a:p>
            <a:r>
              <a:rPr lang="en-US" dirty="0"/>
              <a:t>Crisis often demands immediate attention and intervention.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838" y="500764"/>
            <a:ext cx="1073426" cy="69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9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Crises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Situational (External)</a:t>
            </a:r>
            <a:r>
              <a:rPr lang="en-US" dirty="0"/>
              <a:t>: e.g., accidents, sudden loss, trauma.</a:t>
            </a:r>
          </a:p>
          <a:p>
            <a:r>
              <a:rPr lang="en-US" b="1" dirty="0"/>
              <a:t>Developmental (Internal)</a:t>
            </a:r>
            <a:r>
              <a:rPr lang="en-US" dirty="0"/>
              <a:t>: e.g., life transitions such as adolescence, retirement, mid-life.</a:t>
            </a:r>
          </a:p>
          <a:p>
            <a:r>
              <a:rPr lang="en-US" b="1" dirty="0"/>
              <a:t>Existential/ Environmental</a:t>
            </a:r>
            <a:r>
              <a:rPr lang="en-US" dirty="0"/>
              <a:t>: e.g., disaster, war, displacement, systemic change.</a:t>
            </a:r>
          </a:p>
          <a:p>
            <a:r>
              <a:rPr lang="en-US" dirty="0"/>
              <a:t>Each type presents unique challenges and coping demands.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838" y="532505"/>
            <a:ext cx="1073426" cy="62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28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Steps in Crisis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Assessment</a:t>
            </a:r>
            <a:r>
              <a:rPr lang="en-US" dirty="0"/>
              <a:t> – identify crisis trigger, current coping, risk (self-harm, others).</a:t>
            </a:r>
          </a:p>
          <a:p>
            <a:r>
              <a:rPr lang="en-US" b="1" dirty="0"/>
              <a:t>Ensuring Safety</a:t>
            </a:r>
            <a:r>
              <a:rPr lang="en-US" dirty="0"/>
              <a:t> – immediate protection, reduce harm, </a:t>
            </a:r>
            <a:r>
              <a:rPr lang="en-US" dirty="0" err="1"/>
              <a:t>stabilise</a:t>
            </a:r>
            <a:r>
              <a:rPr lang="en-US" dirty="0"/>
              <a:t> situation.</a:t>
            </a:r>
          </a:p>
          <a:p>
            <a:r>
              <a:rPr lang="en-US" b="1" dirty="0"/>
              <a:t>Support &amp; Express Feelings</a:t>
            </a:r>
            <a:r>
              <a:rPr lang="en-US" dirty="0"/>
              <a:t> – empathy, allow expression of emotions, validate experience.</a:t>
            </a:r>
          </a:p>
          <a:p>
            <a:r>
              <a:rPr lang="en-US" b="1" dirty="0"/>
              <a:t>Explore Alternatives &amp; Coping</a:t>
            </a:r>
            <a:r>
              <a:rPr lang="en-US" dirty="0"/>
              <a:t> – identify resources, previous coping successes, brainstorm options.</a:t>
            </a:r>
          </a:p>
          <a:p>
            <a:r>
              <a:rPr lang="en-US" b="1" dirty="0"/>
              <a:t>Planning &amp; Action</a:t>
            </a:r>
            <a:r>
              <a:rPr lang="en-US" dirty="0"/>
              <a:t> – set short-term achievable goals, </a:t>
            </a:r>
            <a:r>
              <a:rPr lang="en-US" dirty="0" err="1"/>
              <a:t>mobilise</a:t>
            </a:r>
            <a:r>
              <a:rPr lang="en-US" dirty="0"/>
              <a:t> supports, make immediate plan.</a:t>
            </a:r>
          </a:p>
          <a:p>
            <a:r>
              <a:rPr lang="en-US" b="1" dirty="0"/>
              <a:t>Follow-Up &amp; Evaluation</a:t>
            </a:r>
            <a:r>
              <a:rPr lang="en-US" dirty="0"/>
              <a:t> – monitor outcome, reinforce positive coping, refer if needed.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838" y="532505"/>
            <a:ext cx="1073426" cy="62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19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Skills &amp; Principles for Practitioners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Active listening, empathy, non-judgmental attitude.</a:t>
            </a:r>
          </a:p>
          <a:p>
            <a:r>
              <a:rPr lang="en-US" dirty="0"/>
              <a:t>Rapid risk assessment (suicide, violence, self-neglect).</a:t>
            </a:r>
          </a:p>
          <a:p>
            <a:r>
              <a:rPr lang="en-US" dirty="0"/>
              <a:t>Cultural sensitivity and respect for individual background.</a:t>
            </a:r>
          </a:p>
          <a:p>
            <a:r>
              <a:rPr lang="en-US" dirty="0"/>
              <a:t>Flexibility and adaptability in approach — each crisis is unique.</a:t>
            </a:r>
          </a:p>
          <a:p>
            <a:r>
              <a:rPr lang="en-US" dirty="0"/>
              <a:t>Collaboration with client: empower them rather than impose solutions.</a:t>
            </a:r>
          </a:p>
          <a:p>
            <a:r>
              <a:rPr lang="en-US" dirty="0"/>
              <a:t>Self-care for </a:t>
            </a:r>
            <a:r>
              <a:rPr lang="en-US" dirty="0" err="1"/>
              <a:t>intervenor</a:t>
            </a:r>
            <a:r>
              <a:rPr lang="en-US" dirty="0"/>
              <a:t> — managing the emotional toll of crisis work.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838" y="532505"/>
            <a:ext cx="1073426" cy="62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1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Interventions &amp;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Brief supportive counselling: clarify event, </a:t>
            </a:r>
            <a:r>
              <a:rPr lang="en-US" dirty="0" err="1"/>
              <a:t>normalise</a:t>
            </a:r>
            <a:r>
              <a:rPr lang="en-US" dirty="0"/>
              <a:t> reactions.</a:t>
            </a:r>
          </a:p>
          <a:p>
            <a:r>
              <a:rPr lang="en-US" dirty="0"/>
              <a:t>Psycho-education: about crisis reactions, coping strategies, what to expect.</a:t>
            </a:r>
          </a:p>
          <a:p>
            <a:r>
              <a:rPr lang="en-US" dirty="0"/>
              <a:t>Grounding techniques: breathing, mindfulness, redirecting acute distress.</a:t>
            </a:r>
          </a:p>
          <a:p>
            <a:r>
              <a:rPr lang="en-US" dirty="0"/>
              <a:t>Problem-solving model: define problem, generate alternatives, choose and act.</a:t>
            </a:r>
          </a:p>
          <a:p>
            <a:r>
              <a:rPr lang="en-US" dirty="0"/>
              <a:t>Referral/linkage: to mental-health professionals, social support, community resources.</a:t>
            </a:r>
          </a:p>
          <a:p>
            <a:r>
              <a:rPr lang="en-US" dirty="0"/>
              <a:t>Documentation &amp; review: record events, actions taken, outcomes.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838" y="532505"/>
            <a:ext cx="1073426" cy="62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75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Challenges, Ethical &amp; Contextual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Challenges, Ethical &amp; Contextual Issues</a:t>
            </a:r>
          </a:p>
          <a:p>
            <a:r>
              <a:rPr lang="en-US" dirty="0"/>
              <a:t>Distinguishing crisis from clinical disorder vs. normal reaction.</a:t>
            </a:r>
          </a:p>
          <a:p>
            <a:r>
              <a:rPr lang="en-US" dirty="0"/>
              <a:t>Confidentiality vs. duty to protect (e.g., imminent harm).</a:t>
            </a:r>
          </a:p>
          <a:p>
            <a:r>
              <a:rPr lang="en-US" dirty="0"/>
              <a:t>Cultural/contextual variations: what is a crisis in one context may differ in another.</a:t>
            </a:r>
          </a:p>
          <a:p>
            <a:r>
              <a:rPr lang="en-US" dirty="0"/>
              <a:t>Resource and system constraints: limited access to support services, time pressures.</a:t>
            </a:r>
          </a:p>
          <a:p>
            <a:r>
              <a:rPr lang="en-US" dirty="0"/>
              <a:t>Managing </a:t>
            </a:r>
            <a:r>
              <a:rPr lang="en-US" dirty="0" err="1"/>
              <a:t>intervenor’s</a:t>
            </a:r>
            <a:r>
              <a:rPr lang="en-US" dirty="0"/>
              <a:t> emotional stress or burnout.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838" y="532505"/>
            <a:ext cx="1073426" cy="62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39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ome scegliere il servizio Keliweb più adatto a te • Keliweb Blo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1" y="1160826"/>
            <a:ext cx="10646796" cy="50968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838" y="532505"/>
            <a:ext cx="1073426" cy="62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26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&lt;strong&gt;thank you&lt;/strong&gt; typography design - 2582 Free Vectors to Download | FreeVector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7" y="982132"/>
            <a:ext cx="10583186" cy="52198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838" y="532505"/>
            <a:ext cx="1073426" cy="62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169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</TotalTime>
  <Words>408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Organic</vt:lpstr>
      <vt:lpstr>BEHAVIOURAL SCIENCES</vt:lpstr>
      <vt:lpstr>Definition and Nature of Crisis</vt:lpstr>
      <vt:lpstr>Types of Crises</vt:lpstr>
      <vt:lpstr>Steps in Crisis Intervention</vt:lpstr>
      <vt:lpstr>Key Skills &amp; Principles for Practitioners</vt:lpstr>
      <vt:lpstr>Common Interventions &amp; Tools</vt:lpstr>
      <vt:lpstr>Challenges, Ethical &amp; Contextual Issues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SCIENCES</dc:title>
  <dc:creator>Moorche</dc:creator>
  <cp:lastModifiedBy>Hafsa R</cp:lastModifiedBy>
  <cp:revision>3</cp:revision>
  <dcterms:created xsi:type="dcterms:W3CDTF">2025-11-05T14:05:14Z</dcterms:created>
  <dcterms:modified xsi:type="dcterms:W3CDTF">2025-11-06T13:49:36Z</dcterms:modified>
</cp:coreProperties>
</file>