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81" r:id="rId9"/>
    <p:sldId id="282" r:id="rId10"/>
    <p:sldId id="283" r:id="rId11"/>
    <p:sldId id="273" r:id="rId12"/>
    <p:sldId id="274" r:id="rId13"/>
    <p:sldId id="275" r:id="rId14"/>
    <p:sldId id="285" r:id="rId15"/>
    <p:sldId id="276" r:id="rId16"/>
    <p:sldId id="277" r:id="rId17"/>
    <p:sldId id="2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106" d="100"/>
          <a:sy n="106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/>
              </a:rPr>
              <a:t>Social Psychology </a:t>
            </a:r>
            <a:endParaRPr lang="en-001" dirty="0">
              <a:latin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Times New Roman"/>
              </a:rPr>
              <a:t>BS MLT</a:t>
            </a:r>
            <a:endParaRPr lang="en-001" dirty="0">
              <a:latin typeface="Times New Roman"/>
            </a:endParaRPr>
          </a:p>
          <a:p>
            <a:r>
              <a:rPr lang="en-US" dirty="0" err="1">
                <a:latin typeface="Times New Roman"/>
              </a:rPr>
              <a:t>Hafsa</a:t>
            </a:r>
            <a:r>
              <a:rPr lang="en-US" dirty="0">
                <a:latin typeface="Times New Roman"/>
              </a:rPr>
              <a:t> Rasheed </a:t>
            </a:r>
            <a:endParaRPr lang="en-001" dirty="0">
              <a:latin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EC2E6-D167-116E-BF0B-C79B36457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119" y="1419727"/>
            <a:ext cx="619762" cy="6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</a:rPr>
              <a:t>Behavior Genetics &amp; Evolutionary Social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3318936"/>
          </a:xfrm>
        </p:spPr>
        <p:txBody>
          <a:bodyPr/>
          <a:lstStyle/>
          <a:p>
            <a:pPr marL="0" indent="0" algn="l">
              <a:buNone/>
              <a:defRPr sz="2000" b="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Behavior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Genetics</a:t>
            </a:r>
            <a:r>
              <a:rPr dirty="0">
                <a:latin typeface="Times New Roman"/>
              </a:rPr>
              <a:t>:</a:t>
            </a:r>
            <a:br>
              <a:rPr dirty="0"/>
            </a:br>
            <a:r>
              <a:rPr dirty="0">
                <a:latin typeface="Times New Roman"/>
              </a:rPr>
              <a:t>  - Methods: family studies, twin studies (MZ vs DZ), adoption studies to estimate genetic vs environmental influences.</a:t>
            </a:r>
            <a:br>
              <a:rPr dirty="0"/>
            </a:br>
            <a:br>
              <a:rPr dirty="0"/>
            </a:b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Evolutionary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Social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Psychology</a:t>
            </a:r>
            <a:r>
              <a:rPr dirty="0">
                <a:latin typeface="Times New Roman"/>
              </a:rPr>
              <a:t>:</a:t>
            </a:r>
            <a:br>
              <a:rPr dirty="0"/>
            </a:br>
            <a:r>
              <a:rPr dirty="0">
                <a:latin typeface="Times New Roman"/>
              </a:rPr>
              <a:t>  - Applies natural selection principles: variation, inheritance, selection.</a:t>
            </a:r>
            <a:br>
              <a:rPr dirty="0"/>
            </a:br>
            <a:r>
              <a:rPr dirty="0">
                <a:latin typeface="Times New Roman"/>
              </a:rPr>
              <a:t>  - Concepts: sexual selection, kin selection, parental investment affecting social traits.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Attribution Theory –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Process of explaining </a:t>
            </a:r>
            <a:r>
              <a:rPr b="1" dirty="0">
                <a:latin typeface="Times New Roman"/>
              </a:rPr>
              <a:t>causes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behind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behavior</a:t>
            </a:r>
            <a:r>
              <a:rPr dirty="0">
                <a:latin typeface="Times New Roman"/>
              </a:rPr>
              <a:t>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Humans act as </a:t>
            </a:r>
            <a:r>
              <a:rPr b="1" dirty="0">
                <a:latin typeface="Times New Roman"/>
              </a:rPr>
              <a:t>'naïve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scientists</a:t>
            </a:r>
            <a:r>
              <a:rPr dirty="0">
                <a:latin typeface="Times New Roman"/>
              </a:rPr>
              <a:t>' seeking meaning.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Proposed by </a:t>
            </a:r>
            <a:r>
              <a:rPr b="1" dirty="0">
                <a:latin typeface="Times New Roman"/>
              </a:rPr>
              <a:t>Fritz</a:t>
            </a:r>
            <a:r>
              <a:rPr dirty="0">
                <a:latin typeface="Times New Roman"/>
              </a:rPr>
              <a:t> </a:t>
            </a:r>
            <a:r>
              <a:rPr b="1" dirty="0" err="1">
                <a:latin typeface="Times New Roman"/>
              </a:rPr>
              <a:t>Heider</a:t>
            </a:r>
            <a:r>
              <a:rPr dirty="0">
                <a:latin typeface="Times New Roman"/>
              </a:rPr>
              <a:t> (1958)</a:t>
            </a:r>
            <a:r>
              <a:rPr lang="en-US" dirty="0">
                <a:latin typeface="Times New Roman"/>
              </a:rPr>
              <a:t>—</a:t>
            </a:r>
            <a:r>
              <a:rPr lang="en-US" i="1" dirty="0">
                <a:solidFill>
                  <a:schemeClr val="accent1"/>
                </a:solidFill>
                <a:latin typeface="Times New Roman"/>
              </a:rPr>
              <a:t>Father of Attribution Theory </a:t>
            </a:r>
            <a:endParaRPr dirty="0">
              <a:latin typeface="Times New Roman"/>
            </a:endParaRP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Two main types: </a:t>
            </a:r>
            <a:r>
              <a:rPr b="1" dirty="0">
                <a:latin typeface="Times New Roman"/>
              </a:rPr>
              <a:t>Internal</a:t>
            </a:r>
            <a:r>
              <a:rPr dirty="0">
                <a:latin typeface="Times New Roman"/>
              </a:rPr>
              <a:t> (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dispositional</a:t>
            </a:r>
            <a:r>
              <a:rPr dirty="0">
                <a:latin typeface="Times New Roman"/>
              </a:rPr>
              <a:t>) and </a:t>
            </a:r>
            <a:r>
              <a:rPr b="1" dirty="0">
                <a:latin typeface="Times New Roman"/>
              </a:rPr>
              <a:t>External</a:t>
            </a:r>
            <a:r>
              <a:rPr dirty="0">
                <a:latin typeface="Times New Roman"/>
              </a:rPr>
              <a:t> (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situational</a:t>
            </a:r>
            <a:r>
              <a:rPr dirty="0">
                <a:latin typeface="Times New Roman"/>
              </a:rPr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Attribution Theory –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Internal</a:t>
            </a:r>
            <a:r>
              <a:rPr dirty="0">
                <a:latin typeface="Times New Roman"/>
              </a:rPr>
              <a:t>: cause lies within person (traits, motives, ability).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External</a:t>
            </a:r>
            <a:r>
              <a:rPr dirty="0">
                <a:latin typeface="Times New Roman"/>
              </a:rPr>
              <a:t>: cause lies in situation or environment.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Helps understand how people interpret and judge behavior.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Attribution Dimensions –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Locus</a:t>
            </a:r>
            <a:r>
              <a:rPr dirty="0">
                <a:latin typeface="Times New Roman"/>
              </a:rPr>
              <a:t>: Internal vs. External causes.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Stability</a:t>
            </a:r>
            <a:r>
              <a:rPr dirty="0">
                <a:latin typeface="Times New Roman"/>
              </a:rPr>
              <a:t>: Stable vs. Unstable over time.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Controllability</a:t>
            </a:r>
            <a:r>
              <a:rPr dirty="0">
                <a:latin typeface="Times New Roman"/>
              </a:rPr>
              <a:t>: whether the cause is under personal control.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Developed</a:t>
            </a:r>
            <a:r>
              <a:rPr dirty="0">
                <a:latin typeface="Times New Roman"/>
              </a:rPr>
              <a:t> by Weiner (1979) to explain motivation and response.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0236-3924-903B-1BB9-018496EB0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0775-E8ED-80AA-BA80-6FB56BBC1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“I’m not smart enough” → Internal, Stable, Uncontrollable → leads to hopelessness.
“I didn’t study enough” → Internal, Unstable, Controllable → leads to motivation to try again.
“The test was unfair” → External, Uncontrollable → may cause anger or resentment.</a:t>
            </a:r>
          </a:p>
        </p:txBody>
      </p:sp>
    </p:spTree>
    <p:extLst>
      <p:ext uri="{BB962C8B-B14F-4D97-AF65-F5344CB8AC3E}">
        <p14:creationId xmlns:p14="http://schemas.microsoft.com/office/powerpoint/2010/main" val="196999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Attribution Biases – 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Fundamental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Attribution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Error</a:t>
            </a:r>
            <a:r>
              <a:rPr dirty="0">
                <a:latin typeface="Times New Roman"/>
              </a:rPr>
              <a:t>: overemphasizing internal causes.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Self-Serving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Bias</a:t>
            </a:r>
            <a:r>
              <a:rPr dirty="0">
                <a:latin typeface="Times New Roman"/>
              </a:rPr>
              <a:t>: success = self; failure = situation.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Actor</a:t>
            </a:r>
            <a:r>
              <a:rPr dirty="0">
                <a:latin typeface="Times New Roman"/>
              </a:rPr>
              <a:t>–</a:t>
            </a:r>
            <a:r>
              <a:rPr b="1" dirty="0">
                <a:latin typeface="Times New Roman"/>
              </a:rPr>
              <a:t>Observer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Bias</a:t>
            </a:r>
            <a:r>
              <a:rPr dirty="0">
                <a:latin typeface="Times New Roman"/>
              </a:rPr>
              <a:t>: own actions situational; others' actions dispositional.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Applications of Social Psychology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Education</a:t>
            </a:r>
            <a:r>
              <a:rPr dirty="0">
                <a:latin typeface="Times New Roman"/>
              </a:rPr>
              <a:t>: enhance learning and classroom relationships.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Workplace</a:t>
            </a:r>
            <a:r>
              <a:rPr dirty="0">
                <a:latin typeface="Times New Roman"/>
              </a:rPr>
              <a:t>: leadership, motivation, and teamwork improvement.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Health</a:t>
            </a:r>
            <a:r>
              <a:rPr dirty="0">
                <a:latin typeface="Times New Roman"/>
              </a:rPr>
              <a:t>: promote healthy habits and stress management.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Society</a:t>
            </a:r>
            <a:r>
              <a:rPr dirty="0">
                <a:latin typeface="Times New Roman"/>
              </a:rPr>
              <a:t>: reduce prejudice, promote cooperation, and positive change.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BFC72C-A56C-21FE-104E-8EDE7E98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153" y="3429000"/>
            <a:ext cx="7626168" cy="2723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</a:rPr>
              <a:t>Any Questions? /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023" y="2827156"/>
            <a:ext cx="9601196" cy="3318936"/>
          </a:xfrm>
        </p:spPr>
        <p:txBody>
          <a:bodyPr anchor="t"/>
          <a:lstStyle/>
          <a:p>
            <a:pPr marL="0" indent="0" algn="ctr">
              <a:buNone/>
              <a:defRPr sz="2000" b="0">
                <a:latin typeface="Times New Roman"/>
              </a:defRPr>
            </a:pPr>
            <a:r>
              <a:rPr dirty="0">
                <a:latin typeface="Times New Roman"/>
              </a:rPr>
              <a:t>•</a:t>
            </a:r>
            <a:r>
              <a:rPr lang="en-US" dirty="0">
                <a:latin typeface="Times New Roman"/>
              </a:rPr>
              <a:t> D</a:t>
            </a:r>
            <a:r>
              <a:rPr dirty="0">
                <a:latin typeface="Times New Roman"/>
              </a:rPr>
              <a:t>escribe a recent social interaction and identify the cognition, affect, and behavior involved. Class shares 2 examples.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6AFB8-B0D4-DD15-AC0A-A4DD362B5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</a:rPr>
              <a:t>Overview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42256" y="2790925"/>
            <a:ext cx="2090433" cy="787321"/>
          </a:xfrm>
          <a:prstGeom prst="roundRect">
            <a:avLst/>
          </a:prstGeom>
          <a:solidFill>
            <a:srgbClr val="F2F2F2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>
                <a:latin typeface="Times New Roman"/>
              </a:defRPr>
            </a:pPr>
            <a:r>
              <a:rPr b="1" dirty="0">
                <a:solidFill>
                  <a:schemeClr val="tx1"/>
                </a:solidFill>
                <a:latin typeface="Times New Roman"/>
              </a:rPr>
              <a:t>Cognition, Affect &amp; Behavior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47879" y="2753875"/>
            <a:ext cx="3616611" cy="875607"/>
          </a:xfrm>
          <a:prstGeom prst="roundRect">
            <a:avLst/>
          </a:prstGeom>
          <a:solidFill>
            <a:srgbClr val="F2F2F2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800" b="0">
                <a:latin typeface="Times New Roman"/>
              </a:defRPr>
            </a:pPr>
            <a:r>
              <a:rPr b="1" dirty="0">
                <a:solidFill>
                  <a:schemeClr val="tx1"/>
                </a:solidFill>
                <a:latin typeface="Times New Roman"/>
              </a:rPr>
              <a:t>Social Psychology</a:t>
            </a:r>
            <a:r>
              <a:rPr lang="en-US" b="1" dirty="0">
                <a:solidFill>
                  <a:schemeClr val="tx1"/>
                </a:solidFill>
                <a:latin typeface="Times New Roman"/>
              </a:rPr>
              <a:t>: </a:t>
            </a:r>
            <a:r>
              <a:rPr b="1" dirty="0">
                <a:solidFill>
                  <a:schemeClr val="tx1"/>
                </a:solidFill>
                <a:latin typeface="Times New Roman"/>
              </a:rPr>
              <a:t>a Science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52448" y="4132403"/>
            <a:ext cx="1828800" cy="731520"/>
          </a:xfrm>
          <a:prstGeom prst="roundRect">
            <a:avLst/>
          </a:prstGeom>
          <a:solidFill>
            <a:srgbClr val="F2F2F2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>
                <a:latin typeface="Times New Roman"/>
              </a:defRPr>
            </a:pPr>
            <a:r>
              <a:rPr b="1" dirty="0">
                <a:solidFill>
                  <a:schemeClr val="tx1"/>
                </a:solidFill>
                <a:latin typeface="Times New Roman"/>
              </a:rPr>
              <a:t>Attribution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42256" y="4132403"/>
            <a:ext cx="2348028" cy="731520"/>
          </a:xfrm>
          <a:prstGeom prst="roundRect">
            <a:avLst/>
          </a:prstGeom>
          <a:solidFill>
            <a:srgbClr val="F2F2F2"/>
          </a:solidFill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1800" b="0">
                <a:latin typeface="Times New Roman"/>
              </a:defRPr>
            </a:pPr>
            <a:r>
              <a:rPr b="1" dirty="0">
                <a:solidFill>
                  <a:schemeClr val="tx1"/>
                </a:solidFill>
                <a:latin typeface="Times New Roman"/>
              </a:rPr>
              <a:t>Applications</a:t>
            </a:r>
            <a:r>
              <a:rPr lang="en-US" b="1" dirty="0">
                <a:solidFill>
                  <a:schemeClr val="tx1"/>
                </a:solidFill>
                <a:latin typeface="Times New Roman"/>
              </a:rPr>
              <a:t> of Social Psychology </a:t>
            </a:r>
            <a:endParaRPr b="1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30264" y="3070285"/>
            <a:ext cx="320040" cy="228600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ight Arrow 7"/>
          <p:cNvSpPr/>
          <p:nvPr/>
        </p:nvSpPr>
        <p:spPr>
          <a:xfrm rot="5400000">
            <a:off x="5006828" y="3675203"/>
            <a:ext cx="320040" cy="228600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ight Arrow 8"/>
          <p:cNvSpPr/>
          <p:nvPr/>
        </p:nvSpPr>
        <p:spPr>
          <a:xfrm rot="10800000">
            <a:off x="3687859" y="4360266"/>
            <a:ext cx="320040" cy="228600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01C6D-05A3-BD92-F4FC-824633A6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888" y="2708079"/>
            <a:ext cx="2902856" cy="31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1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77FA3-E998-0811-3716-6E045DD4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</a:rPr>
              <a:t>Components of Human Behavior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31112"/>
              </p:ext>
            </p:extLst>
          </p:nvPr>
        </p:nvGraphicFramePr>
        <p:xfrm>
          <a:off x="1823250" y="2536366"/>
          <a:ext cx="8229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Example (for instructor)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Mental processes: thinking, interpreting, remembering social information.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Belief that a peer ignored you.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Affect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Emotions and moods that accompany perceptions or thoughts.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Feeling hurt or sad.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>
                          <a:latin typeface="Times New Roman"/>
                        </a:rPr>
                        <a:t>Observable actions or reactions in social contexts.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000" dirty="0">
                          <a:latin typeface="Times New Roman"/>
                        </a:rPr>
                        <a:t>Avoiding or confronting someone.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580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Interaction Between Cognition, Affect, and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Cognition</a:t>
            </a:r>
            <a:r>
              <a:rPr dirty="0">
                <a:latin typeface="Times New Roman"/>
              </a:rPr>
              <a:t> influences </a:t>
            </a:r>
            <a:r>
              <a:rPr b="1" dirty="0">
                <a:latin typeface="Times New Roman"/>
              </a:rPr>
              <a:t>Affect</a:t>
            </a:r>
            <a:r>
              <a:rPr dirty="0">
                <a:latin typeface="Times New Roman"/>
              </a:rPr>
              <a:t>: thoughts shape emotions.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Affect</a:t>
            </a:r>
            <a:r>
              <a:rPr dirty="0">
                <a:latin typeface="Times New Roman"/>
              </a:rPr>
              <a:t> influences </a:t>
            </a:r>
            <a:r>
              <a:rPr b="1" dirty="0">
                <a:latin typeface="Times New Roman"/>
              </a:rPr>
              <a:t>Behavior</a:t>
            </a:r>
            <a:r>
              <a:rPr dirty="0">
                <a:latin typeface="Times New Roman"/>
              </a:rPr>
              <a:t>: emotions drive actions.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Behavior</a:t>
            </a:r>
            <a:r>
              <a:rPr dirty="0">
                <a:latin typeface="Times New Roman"/>
              </a:rPr>
              <a:t> can reshape </a:t>
            </a:r>
            <a:r>
              <a:rPr b="1" dirty="0">
                <a:latin typeface="Times New Roman"/>
              </a:rPr>
              <a:t>Cognition</a:t>
            </a:r>
            <a:r>
              <a:rPr dirty="0">
                <a:latin typeface="Times New Roman"/>
              </a:rPr>
              <a:t> and </a:t>
            </a:r>
            <a:r>
              <a:rPr b="1" dirty="0">
                <a:latin typeface="Times New Roman"/>
              </a:rPr>
              <a:t>Affect</a:t>
            </a:r>
            <a:r>
              <a:rPr dirty="0">
                <a:latin typeface="Times New Roman"/>
              </a:rPr>
              <a:t> through feedback.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All three continuously interact to shape social behavior.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Social Psychology as a Science –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Social Psychology uses </a:t>
            </a:r>
            <a:r>
              <a:rPr b="1" dirty="0">
                <a:solidFill>
                  <a:schemeClr val="tx2"/>
                </a:solidFill>
                <a:latin typeface="Times New Roman"/>
              </a:rPr>
              <a:t>systematic</a:t>
            </a:r>
            <a:r>
              <a:rPr dirty="0">
                <a:latin typeface="Times New Roman"/>
              </a:rPr>
              <a:t>, scientific methods to study behavior.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Core</a:t>
            </a:r>
            <a:r>
              <a:rPr dirty="0">
                <a:solidFill>
                  <a:schemeClr val="accent1"/>
                </a:solidFill>
                <a:latin typeface="Times New Roman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principles</a:t>
            </a:r>
            <a:r>
              <a:rPr dirty="0">
                <a:solidFill>
                  <a:schemeClr val="accent1"/>
                </a:solidFill>
                <a:latin typeface="Times New Roman"/>
              </a:rPr>
              <a:t>:</a:t>
            </a:r>
            <a:r>
              <a:rPr dirty="0">
                <a:latin typeface="Times New Roman"/>
              </a:rPr>
              <a:t> </a:t>
            </a:r>
            <a:r>
              <a:rPr b="1" dirty="0">
                <a:latin typeface="Times New Roman"/>
              </a:rPr>
              <a:t>Objectivity</a:t>
            </a:r>
            <a:r>
              <a:rPr dirty="0">
                <a:latin typeface="Times New Roman"/>
              </a:rPr>
              <a:t>, </a:t>
            </a:r>
            <a:r>
              <a:rPr b="1" dirty="0">
                <a:latin typeface="Times New Roman"/>
              </a:rPr>
              <a:t>Empiricism</a:t>
            </a:r>
            <a:r>
              <a:rPr dirty="0">
                <a:latin typeface="Times New Roman"/>
              </a:rPr>
              <a:t>, </a:t>
            </a:r>
            <a:r>
              <a:rPr b="1" dirty="0">
                <a:latin typeface="Times New Roman"/>
              </a:rPr>
              <a:t>Control</a:t>
            </a:r>
            <a:r>
              <a:rPr dirty="0">
                <a:latin typeface="Times New Roman"/>
              </a:rPr>
              <a:t>, </a:t>
            </a:r>
            <a:r>
              <a:rPr b="1" dirty="0">
                <a:latin typeface="Times New Roman"/>
              </a:rPr>
              <a:t>Prediction</a:t>
            </a:r>
            <a:r>
              <a:rPr dirty="0">
                <a:latin typeface="Times New Roman"/>
              </a:rPr>
              <a:t>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Aim</a:t>
            </a:r>
            <a:r>
              <a:rPr dirty="0">
                <a:solidFill>
                  <a:schemeClr val="accent1"/>
                </a:solidFill>
                <a:latin typeface="Times New Roman"/>
              </a:rPr>
              <a:t>:</a:t>
            </a:r>
            <a:r>
              <a:rPr dirty="0">
                <a:latin typeface="Times New Roman"/>
              </a:rPr>
              <a:t> to </a:t>
            </a:r>
            <a:r>
              <a:rPr b="1" i="1" dirty="0">
                <a:latin typeface="Times New Roman"/>
              </a:rPr>
              <a:t>explain</a:t>
            </a:r>
            <a:r>
              <a:rPr dirty="0">
                <a:latin typeface="Times New Roman"/>
              </a:rPr>
              <a:t>, </a:t>
            </a:r>
            <a:r>
              <a:rPr b="1" i="1" dirty="0">
                <a:latin typeface="Times New Roman"/>
              </a:rPr>
              <a:t>predict</a:t>
            </a:r>
            <a:r>
              <a:rPr dirty="0">
                <a:latin typeface="Times New Roman"/>
              </a:rPr>
              <a:t>, and sometimes </a:t>
            </a:r>
            <a:r>
              <a:rPr b="1" i="1" dirty="0">
                <a:latin typeface="Times New Roman"/>
              </a:rPr>
              <a:t>control</a:t>
            </a:r>
            <a:r>
              <a:rPr dirty="0">
                <a:latin typeface="Times New Roman"/>
              </a:rPr>
              <a:t> social behavior.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Social Psychology as a Science –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11100242" cy="3318936"/>
          </a:xfrm>
        </p:spPr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Skepticism</a:t>
            </a:r>
            <a:r>
              <a:rPr dirty="0">
                <a:latin typeface="Times New Roman"/>
              </a:rPr>
              <a:t>: findings are constantly questioned and re-evaluated.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Parsimony</a:t>
            </a:r>
            <a:r>
              <a:rPr dirty="0">
                <a:latin typeface="Times New Roman"/>
              </a:rPr>
              <a:t>: prefer simplest adequate explanation of behavior.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Precision</a:t>
            </a:r>
            <a:r>
              <a:rPr dirty="0">
                <a:latin typeface="Times New Roman"/>
              </a:rPr>
              <a:t>: define variables clearly for accurate measurement.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Public Verification</a:t>
            </a:r>
            <a:r>
              <a:rPr dirty="0">
                <a:latin typeface="Times New Roman"/>
              </a:rPr>
              <a:t>: publish and review research for reliability.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>
                <a:latin typeface="Times New Roman"/>
              </a:defRPr>
            </a:pPr>
            <a:r>
              <a:rPr>
                <a:latin typeface="Times New Roman"/>
              </a:rPr>
              <a:t>Social Psychology as a Science –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dirty="0"/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Theory</a:t>
            </a:r>
            <a:r>
              <a:rPr dirty="0">
                <a:latin typeface="Times New Roman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Development</a:t>
            </a:r>
            <a:r>
              <a:rPr dirty="0">
                <a:latin typeface="Times New Roman"/>
              </a:rPr>
              <a:t>: ideas explaining social behavior.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Hypothesis</a:t>
            </a:r>
            <a:r>
              <a:rPr dirty="0">
                <a:latin typeface="Times New Roman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Formation</a:t>
            </a:r>
            <a:r>
              <a:rPr dirty="0">
                <a:latin typeface="Times New Roman"/>
              </a:rPr>
              <a:t>: testable prediction from theory.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Empirical</a:t>
            </a:r>
            <a:r>
              <a:rPr dirty="0">
                <a:latin typeface="Times New Roman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Testing</a:t>
            </a:r>
            <a:r>
              <a:rPr dirty="0">
                <a:latin typeface="Times New Roman"/>
              </a:rPr>
              <a:t>: controlled observation and experimentation.</a:t>
            </a:r>
          </a:p>
          <a:p>
            <a:pPr marL="0" indent="0">
              <a:spcAft>
                <a:spcPts val="800"/>
              </a:spcAft>
              <a:buNone/>
              <a:defRPr sz="240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Analysis</a:t>
            </a:r>
            <a:r>
              <a:rPr dirty="0">
                <a:latin typeface="Times New Roman"/>
              </a:rPr>
              <a:t>,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Interpretation</a:t>
            </a:r>
            <a:r>
              <a:rPr dirty="0">
                <a:latin typeface="Times New Roman"/>
              </a:rPr>
              <a:t>, and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Replication</a:t>
            </a:r>
            <a:r>
              <a:rPr dirty="0">
                <a:latin typeface="Times New Roman"/>
              </a:rPr>
              <a:t> ensure reliability.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</a:rPr>
              <a:t>Environment &amp; Cultural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032610"/>
            <a:ext cx="9601196" cy="3318936"/>
          </a:xfrm>
        </p:spPr>
        <p:txBody>
          <a:bodyPr/>
          <a:lstStyle/>
          <a:p>
            <a:pPr marL="0" indent="0" algn="l">
              <a:buNone/>
              <a:defRPr sz="2000" b="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Environment</a:t>
            </a:r>
            <a:r>
              <a:rPr dirty="0">
                <a:latin typeface="Times New Roman"/>
              </a:rPr>
              <a:t>:</a:t>
            </a:r>
            <a:br>
              <a:rPr dirty="0"/>
            </a:br>
            <a:r>
              <a:rPr dirty="0">
                <a:latin typeface="Times New Roman"/>
              </a:rPr>
              <a:t>  - Physical variables (temperature, crowding) affect mood and behavior.</a:t>
            </a:r>
            <a:br>
              <a:rPr dirty="0"/>
            </a:br>
            <a:br>
              <a:rPr dirty="0"/>
            </a:br>
            <a:r>
              <a:rPr dirty="0">
                <a:latin typeface="Times New Roman"/>
              </a:rPr>
              <a:t>•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Cultural</a:t>
            </a:r>
            <a:r>
              <a:rPr dirty="0">
                <a:latin typeface="Times New Roman"/>
              </a:rPr>
              <a:t> </a:t>
            </a:r>
            <a:r>
              <a:rPr b="1" dirty="0">
                <a:solidFill>
                  <a:schemeClr val="accent1"/>
                </a:solidFill>
                <a:latin typeface="Times New Roman"/>
              </a:rPr>
              <a:t>Context</a:t>
            </a:r>
            <a:r>
              <a:rPr dirty="0">
                <a:latin typeface="Times New Roman"/>
              </a:rPr>
              <a:t>:</a:t>
            </a:r>
            <a:br>
              <a:rPr dirty="0"/>
            </a:br>
            <a:r>
              <a:rPr dirty="0">
                <a:latin typeface="Times New Roman"/>
              </a:rPr>
              <a:t>  - Culture (values, language, norms) shapes preferred actions (e.g., individualistic vs collectivistic decisions).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latin typeface="Times New Roman"/>
              </a:rPr>
              <a:t>Biological Factors: Physiological &amp; Neurological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3318936"/>
          </a:xfrm>
        </p:spPr>
        <p:txBody>
          <a:bodyPr>
            <a:normAutofit/>
          </a:bodyPr>
          <a:lstStyle/>
          <a:p>
            <a:pPr marL="0" indent="0" algn="l">
              <a:buNone/>
              <a:defRPr sz="2000" b="0">
                <a:latin typeface="Times New Roman"/>
              </a:defRPr>
            </a:pPr>
            <a:r>
              <a:rPr dirty="0">
                <a:latin typeface="Times New Roman"/>
              </a:rPr>
              <a:t>• </a:t>
            </a:r>
            <a:r>
              <a:rPr b="1" dirty="0">
                <a:latin typeface="Times New Roman"/>
              </a:rPr>
              <a:t>Physiological</a:t>
            </a:r>
            <a:r>
              <a:rPr dirty="0">
                <a:latin typeface="Times New Roman"/>
              </a:rPr>
              <a:t> and </a:t>
            </a:r>
            <a:r>
              <a:rPr b="1" dirty="0">
                <a:latin typeface="Times New Roman"/>
              </a:rPr>
              <a:t>Neurological</a:t>
            </a:r>
            <a:r>
              <a:rPr dirty="0">
                <a:latin typeface="Times New Roman"/>
              </a:rPr>
              <a:t> factors influence social behavior.</a:t>
            </a:r>
            <a:br>
              <a:rPr dirty="0"/>
            </a:br>
            <a:r>
              <a:rPr dirty="0">
                <a:latin typeface="Times New Roman"/>
              </a:rPr>
              <a:t>• Common measures: EEG (brain waves), fMRI/MRI (brain activity), PET, GSR (skin conductance), HR/HRV (cardiovascular), EMG (muscle activity), </a:t>
            </a:r>
            <a:r>
              <a:rPr dirty="0" err="1">
                <a:latin typeface="Times New Roman"/>
              </a:rPr>
              <a:t>pupillometry</a:t>
            </a:r>
            <a:r>
              <a:rPr dirty="0">
                <a:latin typeface="Times New Roman"/>
              </a:rPr>
              <a:t>, eye-tracking.</a:t>
            </a:r>
            <a:br>
              <a:rPr dirty="0"/>
            </a:br>
            <a:r>
              <a:rPr dirty="0">
                <a:latin typeface="Times New Roman"/>
              </a:rPr>
              <a:t>• These methods link biological substrates to social processes.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3</Words>
  <Application>Microsoft Office PowerPoint</Application>
  <PresentationFormat>Widescreen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Organic</vt:lpstr>
      <vt:lpstr>Social Psychology </vt:lpstr>
      <vt:lpstr>Overview</vt:lpstr>
      <vt:lpstr>Components of Human Behavior</vt:lpstr>
      <vt:lpstr>Interaction Between Cognition, Affect, and Behavior</vt:lpstr>
      <vt:lpstr>Social Psychology as a Science – I</vt:lpstr>
      <vt:lpstr>Social Psychology as a Science – II</vt:lpstr>
      <vt:lpstr>Social Psychology as a Science – III</vt:lpstr>
      <vt:lpstr>Environment &amp; Cultural Context</vt:lpstr>
      <vt:lpstr>Biological Factors: Physiological &amp; Neurological</vt:lpstr>
      <vt:lpstr>Behavior Genetics &amp; Evolutionary Social Psychology</vt:lpstr>
      <vt:lpstr>Attribution Theory – I</vt:lpstr>
      <vt:lpstr>Attribution Theory – II</vt:lpstr>
      <vt:lpstr>Attribution Dimensions – III</vt:lpstr>
      <vt:lpstr>Continued </vt:lpstr>
      <vt:lpstr>Attribution Biases – IV</vt:lpstr>
      <vt:lpstr>Applications of Social Psychology</vt:lpstr>
      <vt:lpstr>Any Questions? /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</dc:title>
  <dc:creator>MAC</dc:creator>
  <cp:lastModifiedBy>Hafsa R</cp:lastModifiedBy>
  <cp:revision>4</cp:revision>
  <dcterms:created xsi:type="dcterms:W3CDTF">2025-09-15T17:01:40Z</dcterms:created>
  <dcterms:modified xsi:type="dcterms:W3CDTF">2025-10-24T04:52:45Z</dcterms:modified>
</cp:coreProperties>
</file>