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96" y="-5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11/4/2025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7058-544C-E9CB-68A4-78AA03D994D3}"/>
              </a:ext>
            </a:extLst>
          </p:cNvPr>
          <p:cNvSpPr>
            <a:spLocks noGrp="1"/>
          </p:cNvSpPr>
          <p:nvPr>
            <p:ph type="ctrTitle"/>
          </p:nvPr>
        </p:nvSpPr>
        <p:spPr/>
        <p:txBody>
          <a:bodyPr/>
          <a:lstStyle/>
          <a:p>
            <a:r>
              <a:rPr lang="en-US" b="1" dirty="0"/>
              <a:t>Statistics</a:t>
            </a:r>
          </a:p>
        </p:txBody>
      </p:sp>
      <p:sp>
        <p:nvSpPr>
          <p:cNvPr id="3" name="Subtitle 2">
            <a:extLst>
              <a:ext uri="{FF2B5EF4-FFF2-40B4-BE49-F238E27FC236}">
                <a16:creationId xmlns:a16="http://schemas.microsoft.com/office/drawing/2014/main" id="{EE2741C9-0FFF-4069-5E93-A477E9C38361}"/>
              </a:ext>
            </a:extLst>
          </p:cNvPr>
          <p:cNvSpPr>
            <a:spLocks noGrp="1"/>
          </p:cNvSpPr>
          <p:nvPr>
            <p:ph type="subTitle" idx="1"/>
          </p:nvPr>
        </p:nvSpPr>
        <p:spPr/>
        <p:txBody>
          <a:bodyPr>
            <a:normAutofit/>
          </a:bodyPr>
          <a:lstStyle/>
          <a:p>
            <a:r>
              <a:rPr lang="en-GB" b="1" dirty="0"/>
              <a:t>DPT</a:t>
            </a:r>
          </a:p>
          <a:p>
            <a:r>
              <a:rPr lang="en-GB" b="1" dirty="0"/>
              <a:t>AWAIS HAMZA</a:t>
            </a:r>
            <a:endParaRPr lang="en-US" b="1" dirty="0"/>
          </a:p>
        </p:txBody>
      </p:sp>
    </p:spTree>
    <p:extLst>
      <p:ext uri="{BB962C8B-B14F-4D97-AF65-F5344CB8AC3E}">
        <p14:creationId xmlns:p14="http://schemas.microsoft.com/office/powerpoint/2010/main" val="207065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Frequency Distribution </a:t>
            </a:r>
          </a:p>
        </p:txBody>
      </p:sp>
      <p:sp>
        <p:nvSpPr>
          <p:cNvPr id="3" name="Content Placeholder 2"/>
          <p:cNvSpPr>
            <a:spLocks noGrp="1"/>
          </p:cNvSpPr>
          <p:nvPr>
            <p:ph idx="1"/>
          </p:nvPr>
        </p:nvSpPr>
        <p:spPr/>
        <p:txBody>
          <a:bodyPr/>
          <a:lstStyle/>
          <a:p>
            <a:r>
              <a:rPr lang="en-US" dirty="0"/>
              <a:t>A cumulative frequency distribution is a table that displays class intervals and the corresponding cumulative frequencies. The cumulative frequency is denoted by </a:t>
            </a:r>
            <a:r>
              <a:rPr lang="en-US" dirty="0" err="1"/>
              <a:t>c.f</a:t>
            </a:r>
            <a:r>
              <a:rPr lang="en-US" dirty="0"/>
              <a:t> and for a class interval it is obtained by adding the frequencies of all the preceding classes including that class. It indicates the total number of values less than or equal to the upper limit of that class.</a:t>
            </a:r>
          </a:p>
        </p:txBody>
      </p:sp>
    </p:spTree>
    <p:extLst>
      <p:ext uri="{BB962C8B-B14F-4D97-AF65-F5344CB8AC3E}">
        <p14:creationId xmlns:p14="http://schemas.microsoft.com/office/powerpoint/2010/main" val="3108477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143000"/>
            <a:ext cx="10868839" cy="4724400"/>
          </a:xfrm>
        </p:spPr>
      </p:pic>
    </p:spTree>
    <p:extLst>
      <p:ext uri="{BB962C8B-B14F-4D97-AF65-F5344CB8AC3E}">
        <p14:creationId xmlns:p14="http://schemas.microsoft.com/office/powerpoint/2010/main" val="3526434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Frequency Distribution </a:t>
            </a:r>
          </a:p>
        </p:txBody>
      </p:sp>
      <p:sp>
        <p:nvSpPr>
          <p:cNvPr id="3" name="Content Placeholder 2"/>
          <p:cNvSpPr>
            <a:spLocks noGrp="1"/>
          </p:cNvSpPr>
          <p:nvPr>
            <p:ph idx="1"/>
          </p:nvPr>
        </p:nvSpPr>
        <p:spPr/>
        <p:txBody>
          <a:bodyPr/>
          <a:lstStyle/>
          <a:p>
            <a:r>
              <a:rPr lang="en-US" dirty="0"/>
              <a:t>As the cumulative frequency of a class indicates the total number of values less than or equal to the upper limit of that class, so, the cumulative frequency of 20 for a class 95.5 - 100.5 means that 20 values are less than 100.5 and similarly, the cumulative frequency of the last class 110.5 - 115.5 is 30 indicating that 30 values are less than 115.5.</a:t>
            </a:r>
          </a:p>
        </p:txBody>
      </p:sp>
    </p:spTree>
    <p:extLst>
      <p:ext uri="{BB962C8B-B14F-4D97-AF65-F5344CB8AC3E}">
        <p14:creationId xmlns:p14="http://schemas.microsoft.com/office/powerpoint/2010/main" val="518280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Frequency Distribution </a:t>
            </a:r>
          </a:p>
        </p:txBody>
      </p:sp>
      <p:sp>
        <p:nvSpPr>
          <p:cNvPr id="3" name="Content Placeholder 2"/>
          <p:cNvSpPr>
            <a:spLocks noGrp="1"/>
          </p:cNvSpPr>
          <p:nvPr>
            <p:ph idx="1"/>
          </p:nvPr>
        </p:nvSpPr>
        <p:spPr/>
        <p:txBody>
          <a:bodyPr/>
          <a:lstStyle/>
          <a:p>
            <a:r>
              <a:rPr lang="en-US" dirty="0"/>
              <a:t>The cumulative relative frequencies which are the proportions of the cumulative frequency, denoted by </a:t>
            </a:r>
            <a:r>
              <a:rPr lang="en-US" dirty="0" err="1"/>
              <a:t>c.rf</a:t>
            </a:r>
            <a:r>
              <a:rPr lang="en-US" dirty="0"/>
              <a:t> are obtained by dividing the cumulative frequency by the total frequency. The </a:t>
            </a:r>
            <a:r>
              <a:rPr lang="en-US" dirty="0" err="1"/>
              <a:t>c.r.f</a:t>
            </a:r>
            <a:r>
              <a:rPr lang="en-US" dirty="0"/>
              <a:t> of a class can also be obtained by adding the relative frequencies of the preceding classes including that class. As cumulative relative frequencies are proportions, the multiplication by 100 gives corresponding percentage cumulative frequencies.</a:t>
            </a:r>
          </a:p>
        </p:txBody>
      </p:sp>
    </p:spTree>
    <p:extLst>
      <p:ext uri="{BB962C8B-B14F-4D97-AF65-F5344CB8AC3E}">
        <p14:creationId xmlns:p14="http://schemas.microsoft.com/office/powerpoint/2010/main" val="891079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Cumulative frequency distribution for discrete data</a:t>
            </a:r>
          </a:p>
        </p:txBody>
      </p:sp>
      <p:sp>
        <p:nvSpPr>
          <p:cNvPr id="3" name="Content Placeholder 2"/>
          <p:cNvSpPr>
            <a:spLocks noGrp="1"/>
          </p:cNvSpPr>
          <p:nvPr>
            <p:ph idx="1"/>
          </p:nvPr>
        </p:nvSpPr>
        <p:spPr/>
        <p:txBody>
          <a:bodyPr/>
          <a:lstStyle/>
          <a:p>
            <a:r>
              <a:rPr lang="en-US" dirty="0"/>
              <a:t>The cumulative frequency distribution for the discrete </a:t>
            </a:r>
            <a:r>
              <a:rPr lang="en-US" dirty="0" err="1"/>
              <a:t>dáta</a:t>
            </a:r>
            <a:r>
              <a:rPr lang="en-US" dirty="0"/>
              <a:t> is obtained in the same way as for the continuous data i.e., the cumulative frequency of a class is obtained simply by adding the preceding frequencies including the frequency for that class. </a:t>
            </a:r>
          </a:p>
        </p:txBody>
      </p:sp>
    </p:spTree>
    <p:extLst>
      <p:ext uri="{BB962C8B-B14F-4D97-AF65-F5344CB8AC3E}">
        <p14:creationId xmlns:p14="http://schemas.microsoft.com/office/powerpoint/2010/main" val="3289267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066800"/>
            <a:ext cx="9473575" cy="4800600"/>
          </a:xfrm>
        </p:spPr>
      </p:pic>
    </p:spTree>
    <p:extLst>
      <p:ext uri="{BB962C8B-B14F-4D97-AF65-F5344CB8AC3E}">
        <p14:creationId xmlns:p14="http://schemas.microsoft.com/office/powerpoint/2010/main" val="1945392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Find out the relative frequency distribution for the following data. Where x denotes the number of hours worked in a day by a person in a locality of 265 people.</a:t>
            </a:r>
          </a:p>
        </p:txBody>
      </p:sp>
    </p:spTree>
    <p:extLst>
      <p:ext uri="{BB962C8B-B14F-4D97-AF65-F5344CB8AC3E}">
        <p14:creationId xmlns:p14="http://schemas.microsoft.com/office/powerpoint/2010/main" val="817276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828800"/>
            <a:ext cx="12601573" cy="1371600"/>
          </a:xfrm>
        </p:spPr>
      </p:pic>
    </p:spTree>
    <p:extLst>
      <p:ext uri="{BB962C8B-B14F-4D97-AF65-F5344CB8AC3E}">
        <p14:creationId xmlns:p14="http://schemas.microsoft.com/office/powerpoint/2010/main" val="2302820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2209800"/>
            <a:ext cx="9677400" cy="3715430"/>
          </a:xfrm>
        </p:spPr>
      </p:pic>
    </p:spTree>
    <p:extLst>
      <p:ext uri="{BB962C8B-B14F-4D97-AF65-F5344CB8AC3E}">
        <p14:creationId xmlns:p14="http://schemas.microsoft.com/office/powerpoint/2010/main" val="3083612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frequency distribution</a:t>
            </a:r>
          </a:p>
        </p:txBody>
      </p:sp>
      <p:sp>
        <p:nvSpPr>
          <p:cNvPr id="3" name="Content Placeholder 2"/>
          <p:cNvSpPr>
            <a:spLocks noGrp="1"/>
          </p:cNvSpPr>
          <p:nvPr>
            <p:ph idx="1"/>
          </p:nvPr>
        </p:nvSpPr>
        <p:spPr/>
        <p:txBody>
          <a:bodyPr/>
          <a:lstStyle/>
          <a:p>
            <a:r>
              <a:rPr lang="en-US" dirty="0"/>
              <a:t>Find out the relative cumulative frequency distribution from the following data of example 2.4.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505200"/>
            <a:ext cx="9220200" cy="2514600"/>
          </a:xfrm>
          <a:prstGeom prst="rect">
            <a:avLst/>
          </a:prstGeom>
        </p:spPr>
      </p:pic>
    </p:spTree>
    <p:extLst>
      <p:ext uri="{BB962C8B-B14F-4D97-AF65-F5344CB8AC3E}">
        <p14:creationId xmlns:p14="http://schemas.microsoft.com/office/powerpoint/2010/main" val="736804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6514E-717E-BFA4-1131-AF719BF2E344}"/>
              </a:ext>
            </a:extLst>
          </p:cNvPr>
          <p:cNvSpPr>
            <a:spLocks noGrp="1"/>
          </p:cNvSpPr>
          <p:nvPr>
            <p:ph type="title"/>
          </p:nvPr>
        </p:nvSpPr>
        <p:spPr/>
        <p:txBody>
          <a:bodyPr/>
          <a:lstStyle/>
          <a:p>
            <a:r>
              <a:rPr lang="en-US" dirty="0"/>
              <a:t>Relative frequency</a:t>
            </a:r>
            <a:endParaRPr lang="en-US" b="1" dirty="0"/>
          </a:p>
        </p:txBody>
      </p:sp>
      <p:sp>
        <p:nvSpPr>
          <p:cNvPr id="3" name="Content Placeholder 2">
            <a:extLst>
              <a:ext uri="{FF2B5EF4-FFF2-40B4-BE49-F238E27FC236}">
                <a16:creationId xmlns:a16="http://schemas.microsoft.com/office/drawing/2014/main" id="{5B8DD9BD-DF91-1EDF-F7D5-8AB0B91ABA23}"/>
              </a:ext>
            </a:extLst>
          </p:cNvPr>
          <p:cNvSpPr>
            <a:spLocks noGrp="1"/>
          </p:cNvSpPr>
          <p:nvPr>
            <p:ph idx="1"/>
          </p:nvPr>
        </p:nvSpPr>
        <p:spPr/>
        <p:txBody>
          <a:bodyPr>
            <a:normAutofit/>
          </a:bodyPr>
          <a:lstStyle/>
          <a:p>
            <a:r>
              <a:rPr lang="en-US" dirty="0"/>
              <a:t>The relative frequency for a class can be computed by dividing its frequency by the total frequency. It should be noted that the sum of the relative frequencies is one except for rounding error.</a:t>
            </a:r>
          </a:p>
        </p:txBody>
      </p:sp>
    </p:spTree>
    <p:extLst>
      <p:ext uri="{BB962C8B-B14F-4D97-AF65-F5344CB8AC3E}">
        <p14:creationId xmlns:p14="http://schemas.microsoft.com/office/powerpoint/2010/main" val="3236913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2286000"/>
            <a:ext cx="9359617" cy="3276600"/>
          </a:xfrm>
        </p:spPr>
      </p:pic>
    </p:spTree>
    <p:extLst>
      <p:ext uri="{BB962C8B-B14F-4D97-AF65-F5344CB8AC3E}">
        <p14:creationId xmlns:p14="http://schemas.microsoft.com/office/powerpoint/2010/main" val="357247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100523"/>
            <a:ext cx="9372600" cy="4582933"/>
          </a:xfrm>
        </p:spPr>
      </p:pic>
    </p:spTree>
    <p:extLst>
      <p:ext uri="{BB962C8B-B14F-4D97-AF65-F5344CB8AC3E}">
        <p14:creationId xmlns:p14="http://schemas.microsoft.com/office/powerpoint/2010/main" val="163147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discrete data</a:t>
            </a:r>
          </a:p>
        </p:txBody>
      </p:sp>
      <p:sp>
        <p:nvSpPr>
          <p:cNvPr id="3" name="Content Placeholder 2"/>
          <p:cNvSpPr>
            <a:spLocks noGrp="1"/>
          </p:cNvSpPr>
          <p:nvPr>
            <p:ph idx="1"/>
          </p:nvPr>
        </p:nvSpPr>
        <p:spPr/>
        <p:txBody>
          <a:bodyPr/>
          <a:lstStyle/>
          <a:p>
            <a:r>
              <a:rPr lang="en-US" dirty="0"/>
              <a:t>In case of discrete data, each observation is a whole number. </a:t>
            </a:r>
          </a:p>
          <a:p>
            <a:r>
              <a:rPr lang="en-US" dirty="0"/>
              <a:t>So, while making a frequency distribution, the possible values are written in a column and a tally count of each value is made for the data. </a:t>
            </a:r>
          </a:p>
          <a:p>
            <a:r>
              <a:rPr lang="en-US" dirty="0"/>
              <a:t>The number of tally count for each value is its frequency. </a:t>
            </a:r>
          </a:p>
          <a:p>
            <a:r>
              <a:rPr lang="en-US" dirty="0"/>
              <a:t>The corresponding relative frequency is obtained by dividing each frequency by the total number of observations. </a:t>
            </a:r>
          </a:p>
          <a:p>
            <a:r>
              <a:rPr lang="en-US" dirty="0"/>
              <a:t>The sum of the relative frequencies should be 1 except for rounding error.</a:t>
            </a:r>
          </a:p>
        </p:txBody>
      </p:sp>
    </p:spTree>
    <p:extLst>
      <p:ext uri="{BB962C8B-B14F-4D97-AF65-F5344CB8AC3E}">
        <p14:creationId xmlns:p14="http://schemas.microsoft.com/office/powerpoint/2010/main" val="321698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categorical data:</a:t>
            </a:r>
          </a:p>
        </p:txBody>
      </p:sp>
      <p:sp>
        <p:nvSpPr>
          <p:cNvPr id="3" name="Content Placeholder 2"/>
          <p:cNvSpPr>
            <a:spLocks noGrp="1"/>
          </p:cNvSpPr>
          <p:nvPr>
            <p:ph idx="1"/>
          </p:nvPr>
        </p:nvSpPr>
        <p:spPr/>
        <p:txBody>
          <a:bodyPr/>
          <a:lstStyle/>
          <a:p>
            <a:r>
              <a:rPr lang="en-US" dirty="0"/>
              <a:t>In case of categorical data, the categories a are placed in column and a tally count is made for each category going through the data set which gives the frequency of each category.</a:t>
            </a:r>
          </a:p>
        </p:txBody>
      </p:sp>
    </p:spTree>
    <p:extLst>
      <p:ext uri="{BB962C8B-B14F-4D97-AF65-F5344CB8AC3E}">
        <p14:creationId xmlns:p14="http://schemas.microsoft.com/office/powerpoint/2010/main" val="363871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The observations about the number of rotten potatoes from twenty equal sized samples taken from a store are available as follows: 1, 2, 4, 3, 0, 1, 2, 3, 1, 1, 0, 2, 1, 0, 2, 3, 0, 0, 1, 3 </a:t>
            </a:r>
          </a:p>
        </p:txBody>
      </p:sp>
    </p:spTree>
    <p:extLst>
      <p:ext uri="{BB962C8B-B14F-4D97-AF65-F5344CB8AC3E}">
        <p14:creationId xmlns:p14="http://schemas.microsoft.com/office/powerpoint/2010/main" val="341678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sp>
        <p:nvSpPr>
          <p:cNvPr id="3" name="Content Placeholder 2"/>
          <p:cNvSpPr>
            <a:spLocks noGrp="1"/>
          </p:cNvSpPr>
          <p:nvPr>
            <p:ph idx="1"/>
          </p:nvPr>
        </p:nvSpPr>
        <p:spPr/>
        <p:txBody>
          <a:bodyPr/>
          <a:lstStyle/>
          <a:p>
            <a:r>
              <a:rPr lang="en-US" dirty="0"/>
              <a:t>The tally count and frequency table is made by going through each observation of the data and for each observation making a mark, vertical bar | against the appropriate value of the variable. In this data, the values of the variable vary from 0 to 4. These are written in a column and a tally count is kept going through the whole data. T</a:t>
            </a:r>
          </a:p>
        </p:txBody>
      </p:sp>
    </p:spTree>
    <p:extLst>
      <p:ext uri="{BB962C8B-B14F-4D97-AF65-F5344CB8AC3E}">
        <p14:creationId xmlns:p14="http://schemas.microsoft.com/office/powerpoint/2010/main" val="239237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371600"/>
            <a:ext cx="9942724" cy="4343400"/>
          </a:xfrm>
        </p:spPr>
      </p:pic>
    </p:spTree>
    <p:extLst>
      <p:ext uri="{BB962C8B-B14F-4D97-AF65-F5344CB8AC3E}">
        <p14:creationId xmlns:p14="http://schemas.microsoft.com/office/powerpoint/2010/main" val="658086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Open-end classes</a:t>
            </a:r>
          </a:p>
        </p:txBody>
      </p:sp>
      <p:sp>
        <p:nvSpPr>
          <p:cNvPr id="3" name="Content Placeholder 2"/>
          <p:cNvSpPr>
            <a:spLocks noGrp="1"/>
          </p:cNvSpPr>
          <p:nvPr>
            <p:ph idx="1"/>
          </p:nvPr>
        </p:nvSpPr>
        <p:spPr/>
        <p:txBody>
          <a:bodyPr>
            <a:normAutofit lnSpcReduction="10000"/>
          </a:bodyPr>
          <a:lstStyle/>
          <a:p>
            <a:r>
              <a:rPr lang="en-US" dirty="0"/>
              <a:t>In connection with the frequency tables, the </a:t>
            </a:r>
            <a:r>
              <a:rPr lang="en-US" dirty="0" err="1"/>
              <a:t>térm</a:t>
            </a:r>
            <a:r>
              <a:rPr lang="en-US" dirty="0"/>
              <a:t> open end classes is sometimes used. </a:t>
            </a:r>
          </a:p>
          <a:p>
            <a:r>
              <a:rPr lang="en-US" dirty="0"/>
              <a:t>It means that in a frequency table, either the lower limit of the </a:t>
            </a:r>
            <a:r>
              <a:rPr lang="en-US" dirty="0" err="1"/>
              <a:t>Ist</a:t>
            </a:r>
            <a:r>
              <a:rPr lang="en-US" dirty="0"/>
              <a:t> class or the upper limit of the last class is not a fixed number. </a:t>
            </a:r>
          </a:p>
          <a:p>
            <a:r>
              <a:rPr lang="en-US" dirty="0"/>
              <a:t>It may happen that both of these are not fixed numbers. </a:t>
            </a:r>
          </a:p>
          <a:p>
            <a:r>
              <a:rPr lang="en-US" dirty="0"/>
              <a:t>The frequency tables with open end classes are formed in some practical situations. The frequency table about the age of people in a certain locality is given in the adjacent table:</a:t>
            </a:r>
          </a:p>
        </p:txBody>
      </p:sp>
    </p:spTree>
    <p:extLst>
      <p:ext uri="{BB962C8B-B14F-4D97-AF65-F5344CB8AC3E}">
        <p14:creationId xmlns:p14="http://schemas.microsoft.com/office/powerpoint/2010/main" val="8280554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30</TotalTime>
  <Words>704</Words>
  <Application>Microsoft Office PowerPoint</Application>
  <PresentationFormat>Widescreen</PresentationFormat>
  <Paragraphs>35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Organic</vt:lpstr>
      <vt:lpstr>Statistics</vt:lpstr>
      <vt:lpstr>Relative frequency</vt:lpstr>
      <vt:lpstr>PowerPoint Presentation</vt:lpstr>
      <vt:lpstr>For discrete data</vt:lpstr>
      <vt:lpstr>For categorical data:</vt:lpstr>
      <vt:lpstr>Example</vt:lpstr>
      <vt:lpstr>Solution</vt:lpstr>
      <vt:lpstr>PowerPoint Presentation</vt:lpstr>
      <vt:lpstr>Open-end classes</vt:lpstr>
      <vt:lpstr>Cumulative Frequency Distribution </vt:lpstr>
      <vt:lpstr>PowerPoint Presentation</vt:lpstr>
      <vt:lpstr>Cumulative Frequency Distribution </vt:lpstr>
      <vt:lpstr>Cumulative Frequency Distribution </vt:lpstr>
      <vt:lpstr>Cumulative frequency distribution for discrete data</vt:lpstr>
      <vt:lpstr>PowerPoint Presentation</vt:lpstr>
      <vt:lpstr>PowerPoint Presentation</vt:lpstr>
      <vt:lpstr>PowerPoint Presentation</vt:lpstr>
      <vt:lpstr>Solution</vt:lpstr>
      <vt:lpstr>Cumulative frequency distribution</vt:lpstr>
      <vt:lpstr>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ANATOMY</dc:title>
  <dc:creator>Danish Nadeem</dc:creator>
  <cp:lastModifiedBy>Hafsa R</cp:lastModifiedBy>
  <cp:revision>9</cp:revision>
  <dcterms:created xsi:type="dcterms:W3CDTF">2025-10-20T09:30:36Z</dcterms:created>
  <dcterms:modified xsi:type="dcterms:W3CDTF">2025-11-04T17:25:49Z</dcterms:modified>
</cp:coreProperties>
</file>