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OTT,RIT,MLT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65777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Irregular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Complex shapes that don’t fit other categories</a:t>
            </a:r>
          </a:p>
          <a:p>
            <a:r>
              <a:rPr lang="en-US" dirty="0"/>
              <a:t>Often have projections, ridges, or holes</a:t>
            </a:r>
          </a:p>
        </p:txBody>
      </p:sp>
    </p:spTree>
    <p:extLst>
      <p:ext uri="{BB962C8B-B14F-4D97-AF65-F5344CB8AC3E}">
        <p14:creationId xmlns:p14="http://schemas.microsoft.com/office/powerpoint/2010/main" val="251336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Vertebra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511278"/>
            <a:ext cx="10894141" cy="5712542"/>
          </a:xfrm>
        </p:spPr>
      </p:pic>
    </p:spTree>
    <p:extLst>
      <p:ext uri="{BB962C8B-B14F-4D97-AF65-F5344CB8AC3E}">
        <p14:creationId xmlns:p14="http://schemas.microsoft.com/office/powerpoint/2010/main" val="167772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delicate internal structures</a:t>
            </a:r>
          </a:p>
          <a:p>
            <a:r>
              <a:rPr lang="en-US" dirty="0"/>
              <a:t>Provide sites for </a:t>
            </a:r>
            <a:r>
              <a:rPr lang="en-US" b="1" dirty="0"/>
              <a:t>muscle attachment</a:t>
            </a:r>
            <a:endParaRPr lang="en-US" dirty="0"/>
          </a:p>
          <a:p>
            <a:r>
              <a:rPr lang="en-US" dirty="0"/>
              <a:t>Support the body’s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Vertebrae</a:t>
            </a:r>
            <a:r>
              <a:rPr lang="en-US" dirty="0"/>
              <a:t> (spine)</a:t>
            </a:r>
          </a:p>
          <a:p>
            <a:r>
              <a:rPr lang="en-US" b="1" dirty="0"/>
              <a:t>Mandible</a:t>
            </a:r>
            <a:r>
              <a:rPr lang="en-US" dirty="0"/>
              <a:t> (jaw bone)</a:t>
            </a:r>
          </a:p>
          <a:p>
            <a:r>
              <a:rPr lang="en-US" b="1" dirty="0"/>
              <a:t>Sphenoid &amp; Ethmoid</a:t>
            </a:r>
            <a:r>
              <a:rPr lang="en-US" dirty="0"/>
              <a:t> (skull)</a:t>
            </a:r>
          </a:p>
        </p:txBody>
      </p:sp>
    </p:spTree>
    <p:extLst>
      <p:ext uri="{BB962C8B-B14F-4D97-AF65-F5344CB8AC3E}">
        <p14:creationId xmlns:p14="http://schemas.microsoft.com/office/powerpoint/2010/main" val="364851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Sesamoid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Small, round bones embedded within </a:t>
            </a:r>
            <a:r>
              <a:rPr lang="en-US" b="1" dirty="0"/>
              <a:t>tendons</a:t>
            </a:r>
            <a:endParaRPr lang="en-US" dirty="0"/>
          </a:p>
          <a:p>
            <a:r>
              <a:rPr lang="en-US" dirty="0"/>
              <a:t>Develop in areas of </a:t>
            </a:r>
            <a:r>
              <a:rPr lang="en-US" b="1" dirty="0"/>
              <a:t>friction, tension, or stress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3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&amp;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tendons from stress and wear</a:t>
            </a:r>
          </a:p>
          <a:p>
            <a:r>
              <a:rPr lang="en-US" dirty="0"/>
              <a:t>Improve </a:t>
            </a:r>
            <a:r>
              <a:rPr lang="en-US" b="1" dirty="0"/>
              <a:t>mechanical efficiency</a:t>
            </a:r>
            <a:r>
              <a:rPr lang="en-US" dirty="0"/>
              <a:t> of muscles</a:t>
            </a:r>
          </a:p>
          <a:p>
            <a:r>
              <a:rPr lang="en-US" b="1" dirty="0"/>
              <a:t>Example:</a:t>
            </a:r>
            <a:r>
              <a:rPr lang="en-US" dirty="0"/>
              <a:t> Patella (kneecap), small sesamoids in hands and feet</a:t>
            </a:r>
          </a:p>
        </p:txBody>
      </p:sp>
    </p:spTree>
    <p:extLst>
      <p:ext uri="{BB962C8B-B14F-4D97-AF65-F5344CB8AC3E}">
        <p14:creationId xmlns:p14="http://schemas.microsoft.com/office/powerpoint/2010/main" val="105673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Patella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5" y="560439"/>
            <a:ext cx="10441859" cy="5712541"/>
          </a:xfrm>
        </p:spPr>
      </p:pic>
    </p:spTree>
    <p:extLst>
      <p:ext uri="{BB962C8B-B14F-4D97-AF65-F5344CB8AC3E}">
        <p14:creationId xmlns:p14="http://schemas.microsoft.com/office/powerpoint/2010/main" val="301630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557041"/>
              </p:ext>
            </p:extLst>
          </p:nvPr>
        </p:nvGraphicFramePr>
        <p:xfrm>
          <a:off x="1492045" y="2497393"/>
          <a:ext cx="9601200" cy="3637938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128338587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439449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25195348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5516403"/>
                    </a:ext>
                  </a:extLst>
                </a:gridCol>
              </a:tblGrid>
              <a:tr h="632685"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Shape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69676"/>
                  </a:ext>
                </a:extLst>
              </a:tr>
              <a:tr h="632685">
                <a:tc>
                  <a:txBody>
                    <a:bodyPr/>
                    <a:lstStyle/>
                    <a:p>
                      <a:r>
                        <a:rPr lang="en-US"/>
                        <a:t>Short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Cube-like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Stability, support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Carpals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5847"/>
                  </a:ext>
                </a:extLst>
              </a:tr>
              <a:tr h="632685">
                <a:tc>
                  <a:txBody>
                    <a:bodyPr/>
                    <a:lstStyle/>
                    <a:p>
                      <a:r>
                        <a:rPr lang="en-US"/>
                        <a:t>Irregular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Complex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Protection, attachment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Vertebrae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68105"/>
                  </a:ext>
                </a:extLst>
              </a:tr>
              <a:tr h="1107198">
                <a:tc>
                  <a:txBody>
                    <a:bodyPr/>
                    <a:lstStyle/>
                    <a:p>
                      <a:r>
                        <a:rPr lang="en-US"/>
                        <a:t>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Thin, 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Protection, blood cell formation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Skull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128376"/>
                  </a:ext>
                </a:extLst>
              </a:tr>
              <a:tr h="632685">
                <a:tc>
                  <a:txBody>
                    <a:bodyPr/>
                    <a:lstStyle/>
                    <a:p>
                      <a:r>
                        <a:rPr lang="en-US"/>
                        <a:t>Sesamoid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Round, in tendons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 tendons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Patella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64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7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ducator Musing: Parent Revolution's Two Petition Strategy - Confus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3" y="554804"/>
            <a:ext cx="10561833" cy="5649307"/>
          </a:xfrm>
        </p:spPr>
      </p:pic>
    </p:spTree>
    <p:extLst>
      <p:ext uri="{BB962C8B-B14F-4D97-AF65-F5344CB8AC3E}">
        <p14:creationId xmlns:p14="http://schemas.microsoft.com/office/powerpoint/2010/main" val="320973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s text on orange cubes - Creative Commons Bil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4" y="585627"/>
            <a:ext cx="10572108" cy="5640512"/>
          </a:xfrm>
        </p:spPr>
      </p:pic>
    </p:spTree>
    <p:extLst>
      <p:ext uri="{BB962C8B-B14F-4D97-AF65-F5344CB8AC3E}">
        <p14:creationId xmlns:p14="http://schemas.microsoft.com/office/powerpoint/2010/main" val="28551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SHORT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Small, cube-shaped bones</a:t>
            </a:r>
          </a:p>
          <a:p>
            <a:r>
              <a:rPr lang="en-US" dirty="0"/>
              <a:t>Equal in length, width, and thickness</a:t>
            </a:r>
          </a:p>
          <a:p>
            <a:r>
              <a:rPr lang="en-US" dirty="0"/>
              <a:t>Found where </a:t>
            </a:r>
            <a:r>
              <a:rPr lang="en-US" b="1" dirty="0"/>
              <a:t>limited movement</a:t>
            </a:r>
            <a:r>
              <a:rPr lang="en-US" dirty="0"/>
              <a:t> is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dirty="0"/>
              <a:t>support and stability</a:t>
            </a:r>
            <a:endParaRPr lang="en-US" dirty="0"/>
          </a:p>
          <a:p>
            <a:r>
              <a:rPr lang="en-US" dirty="0"/>
              <a:t>Allow </a:t>
            </a:r>
            <a:r>
              <a:rPr lang="en-US" b="1" dirty="0"/>
              <a:t>slight movement</a:t>
            </a:r>
            <a:endParaRPr lang="en-US" dirty="0"/>
          </a:p>
          <a:p>
            <a:r>
              <a:rPr lang="en-US" dirty="0"/>
              <a:t>Help absorb </a:t>
            </a:r>
            <a:r>
              <a:rPr lang="en-US" b="1" dirty="0"/>
              <a:t>shock and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Carpals</a:t>
            </a:r>
            <a:r>
              <a:rPr lang="en-US" dirty="0"/>
              <a:t> (wrist bones)</a:t>
            </a:r>
          </a:p>
          <a:p>
            <a:r>
              <a:rPr lang="en-US" b="1" dirty="0"/>
              <a:t>Tarsals</a:t>
            </a:r>
            <a:r>
              <a:rPr lang="en-US" dirty="0"/>
              <a:t> (ankle bones)</a:t>
            </a:r>
          </a:p>
        </p:txBody>
      </p:sp>
    </p:spTree>
    <p:extLst>
      <p:ext uri="{BB962C8B-B14F-4D97-AF65-F5344CB8AC3E}">
        <p14:creationId xmlns:p14="http://schemas.microsoft.com/office/powerpoint/2010/main" val="94843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nes – Advanced Anatomy 1st Ed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" y="516835"/>
            <a:ext cx="10583186" cy="5724939"/>
          </a:xfrm>
        </p:spPr>
      </p:pic>
    </p:spTree>
    <p:extLst>
      <p:ext uri="{BB962C8B-B14F-4D97-AF65-F5344CB8AC3E}">
        <p14:creationId xmlns:p14="http://schemas.microsoft.com/office/powerpoint/2010/main" val="188621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Flat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Thin, flattened, and often curved</a:t>
            </a:r>
          </a:p>
          <a:p>
            <a:r>
              <a:rPr lang="en-US" dirty="0"/>
              <a:t>Two layers of compact bone with spongy bone in between</a:t>
            </a:r>
          </a:p>
        </p:txBody>
      </p:sp>
    </p:spTree>
    <p:extLst>
      <p:ext uri="{BB962C8B-B14F-4D97-AF65-F5344CB8AC3E}">
        <p14:creationId xmlns:p14="http://schemas.microsoft.com/office/powerpoint/2010/main" val="378320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Bone&lt;/strong&gt; Structure | Anatomy and Physiology 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1" y="707923"/>
            <a:ext cx="10500850" cy="5466735"/>
          </a:xfrm>
        </p:spPr>
      </p:pic>
    </p:spTree>
    <p:extLst>
      <p:ext uri="{BB962C8B-B14F-4D97-AF65-F5344CB8AC3E}">
        <p14:creationId xmlns:p14="http://schemas.microsoft.com/office/powerpoint/2010/main" val="45903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Protection</a:t>
            </a:r>
            <a:r>
              <a:rPr lang="en-US" dirty="0"/>
              <a:t> of vital organs</a:t>
            </a:r>
          </a:p>
          <a:p>
            <a:r>
              <a:rPr lang="en-US" b="1" dirty="0"/>
              <a:t>Attachment</a:t>
            </a:r>
            <a:r>
              <a:rPr lang="en-US" dirty="0"/>
              <a:t> for muscles</a:t>
            </a:r>
          </a:p>
          <a:p>
            <a:r>
              <a:rPr lang="en-US" dirty="0"/>
              <a:t>Produce </a:t>
            </a:r>
            <a:r>
              <a:rPr lang="en-US" b="1" dirty="0"/>
              <a:t>blood cells</a:t>
            </a:r>
            <a:r>
              <a:rPr lang="en-US" dirty="0"/>
              <a:t> in red marrow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Skull</a:t>
            </a:r>
            <a:r>
              <a:rPr lang="en-US" dirty="0"/>
              <a:t> (cranial bones)</a:t>
            </a:r>
          </a:p>
          <a:p>
            <a:r>
              <a:rPr lang="en-US" b="1" dirty="0"/>
              <a:t>Sternum</a:t>
            </a:r>
            <a:r>
              <a:rPr lang="en-US" dirty="0"/>
              <a:t> (breastbone)</a:t>
            </a:r>
          </a:p>
          <a:p>
            <a:r>
              <a:rPr lang="en-US" b="1" dirty="0"/>
              <a:t>Ribs and Scapulae</a:t>
            </a:r>
            <a:r>
              <a:rPr lang="en-US" dirty="0"/>
              <a:t> (shoulder blades)</a:t>
            </a:r>
          </a:p>
        </p:txBody>
      </p:sp>
    </p:spTree>
    <p:extLst>
      <p:ext uri="{BB962C8B-B14F-4D97-AF65-F5344CB8AC3E}">
        <p14:creationId xmlns:p14="http://schemas.microsoft.com/office/powerpoint/2010/main" val="2088402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235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ANATOMY</vt:lpstr>
      <vt:lpstr>SHORT BONES</vt:lpstr>
      <vt:lpstr>Function</vt:lpstr>
      <vt:lpstr>Examples</vt:lpstr>
      <vt:lpstr>PowerPoint Presentation</vt:lpstr>
      <vt:lpstr>Flat Bones</vt:lpstr>
      <vt:lpstr>PowerPoint Presentation</vt:lpstr>
      <vt:lpstr>Function</vt:lpstr>
      <vt:lpstr>Examples</vt:lpstr>
      <vt:lpstr>Irregular bones</vt:lpstr>
      <vt:lpstr>PowerPoint Presentation</vt:lpstr>
      <vt:lpstr>Function</vt:lpstr>
      <vt:lpstr>Examples</vt:lpstr>
      <vt:lpstr>Sesamoid Bones</vt:lpstr>
      <vt:lpstr>Function &amp; Examples</vt:lpstr>
      <vt:lpstr>PowerPoint Presentation</vt:lpstr>
      <vt:lpstr>Summary Table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6</cp:revision>
  <dcterms:created xsi:type="dcterms:W3CDTF">2025-11-02T07:01:26Z</dcterms:created>
  <dcterms:modified xsi:type="dcterms:W3CDTF">2025-11-04T17:16:53Z</dcterms:modified>
</cp:coreProperties>
</file>